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9" r:id="rId3"/>
    <p:sldId id="276" r:id="rId4"/>
    <p:sldId id="280" r:id="rId5"/>
    <p:sldId id="281" r:id="rId6"/>
    <p:sldId id="265" r:id="rId7"/>
    <p:sldId id="266" r:id="rId8"/>
    <p:sldId id="267" r:id="rId9"/>
    <p:sldId id="288" r:id="rId10"/>
    <p:sldId id="271" r:id="rId11"/>
    <p:sldId id="278" r:id="rId12"/>
    <p:sldId id="283" r:id="rId13"/>
    <p:sldId id="287" r:id="rId14"/>
    <p:sldId id="289" r:id="rId15"/>
    <p:sldId id="284" r:id="rId16"/>
    <p:sldId id="285" r:id="rId17"/>
    <p:sldId id="28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7/14/2023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7/14/2023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7/14/2023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7/14/2023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7/14/2023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7/14/2023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red.conicet.gov.ar/listado-ci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rrhh@mardelplata-conicet.gob.a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F48245-AD00-4DAB-AE37-08F8AB19F1ED}"/>
              </a:ext>
            </a:extLst>
          </p:cNvPr>
          <p:cNvSpPr>
            <a:spLocks noGrp="1"/>
          </p:cNvSpPr>
          <p:nvPr>
            <p:ph type="ctrTitle"/>
          </p:nvPr>
        </p:nvSpPr>
        <p:spPr/>
        <p:txBody>
          <a:bodyPr>
            <a:normAutofit fontScale="90000"/>
          </a:bodyPr>
          <a:lstStyle/>
          <a:p>
            <a:r>
              <a:rPr lang="es-MX" dirty="0"/>
              <a:t>Algunos criterios para tener en cuenta al presentarse a Becas del CONICET</a:t>
            </a:r>
            <a:endParaRPr lang="es-419" dirty="0"/>
          </a:p>
        </p:txBody>
      </p:sp>
      <p:sp>
        <p:nvSpPr>
          <p:cNvPr id="3" name="Subtítulo 2">
            <a:extLst>
              <a:ext uri="{FF2B5EF4-FFF2-40B4-BE49-F238E27FC236}">
                <a16:creationId xmlns:a16="http://schemas.microsoft.com/office/drawing/2014/main" id="{44AD43BA-881C-4D7E-BEB2-9196DFA1DD06}"/>
              </a:ext>
            </a:extLst>
          </p:cNvPr>
          <p:cNvSpPr>
            <a:spLocks noGrp="1"/>
          </p:cNvSpPr>
          <p:nvPr>
            <p:ph type="subTitle" idx="1"/>
          </p:nvPr>
        </p:nvSpPr>
        <p:spPr/>
        <p:txBody>
          <a:bodyPr>
            <a:normAutofit/>
          </a:bodyPr>
          <a:lstStyle/>
          <a:p>
            <a:pPr algn="r"/>
            <a:r>
              <a:rPr lang="es-MX" sz="3600" dirty="0">
                <a:solidFill>
                  <a:schemeClr val="tx1"/>
                </a:solidFill>
              </a:rPr>
              <a:t>INHUS 2023 </a:t>
            </a:r>
          </a:p>
          <a:p>
            <a:pPr algn="r"/>
            <a:endParaRPr lang="es-MX" sz="3600" dirty="0">
              <a:solidFill>
                <a:schemeClr val="tx1"/>
              </a:solidFill>
            </a:endParaRPr>
          </a:p>
        </p:txBody>
      </p:sp>
    </p:spTree>
    <p:extLst>
      <p:ext uri="{BB962C8B-B14F-4D97-AF65-F5344CB8AC3E}">
        <p14:creationId xmlns:p14="http://schemas.microsoft.com/office/powerpoint/2010/main" val="1756764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BAEF31-71E7-4C54-BED9-F0D48772D29F}"/>
              </a:ext>
            </a:extLst>
          </p:cNvPr>
          <p:cNvSpPr>
            <a:spLocks noGrp="1"/>
          </p:cNvSpPr>
          <p:nvPr>
            <p:ph type="title"/>
          </p:nvPr>
        </p:nvSpPr>
        <p:spPr>
          <a:xfrm>
            <a:off x="2592925" y="0"/>
            <a:ext cx="8911687" cy="821635"/>
          </a:xfrm>
        </p:spPr>
        <p:txBody>
          <a:bodyPr>
            <a:normAutofit fontScale="90000"/>
          </a:bodyPr>
          <a:lstStyle/>
          <a:p>
            <a:r>
              <a:rPr lang="es-MX" dirty="0"/>
              <a:t>Becas doctorales, qué se evaluará en 2023</a:t>
            </a:r>
            <a:br>
              <a:rPr lang="es-MX" dirty="0"/>
            </a:br>
            <a:endParaRPr lang="es-419" dirty="0"/>
          </a:p>
        </p:txBody>
      </p:sp>
      <p:graphicFrame>
        <p:nvGraphicFramePr>
          <p:cNvPr id="4" name="Marcador de contenido 3">
            <a:extLst>
              <a:ext uri="{FF2B5EF4-FFF2-40B4-BE49-F238E27FC236}">
                <a16:creationId xmlns:a16="http://schemas.microsoft.com/office/drawing/2014/main" id="{10B8515D-AD77-403B-A93E-74DB53CDC045}"/>
              </a:ext>
            </a:extLst>
          </p:cNvPr>
          <p:cNvGraphicFramePr>
            <a:graphicFrameLocks noGrp="1"/>
          </p:cNvGraphicFramePr>
          <p:nvPr>
            <p:ph idx="1"/>
            <p:extLst>
              <p:ext uri="{D42A27DB-BD31-4B8C-83A1-F6EECF244321}">
                <p14:modId xmlns:p14="http://schemas.microsoft.com/office/powerpoint/2010/main" val="2094046969"/>
              </p:ext>
            </p:extLst>
          </p:nvPr>
        </p:nvGraphicFramePr>
        <p:xfrm>
          <a:off x="2398643" y="728870"/>
          <a:ext cx="8923420" cy="5915387"/>
        </p:xfrm>
        <a:graphic>
          <a:graphicData uri="http://schemas.openxmlformats.org/drawingml/2006/table">
            <a:tbl>
              <a:tblPr firstRow="1" firstCol="1" bandRow="1">
                <a:tableStyleId>{5C22544A-7EE6-4342-B048-85BDC9FD1C3A}</a:tableStyleId>
              </a:tblPr>
              <a:tblGrid>
                <a:gridCol w="2888974">
                  <a:extLst>
                    <a:ext uri="{9D8B030D-6E8A-4147-A177-3AD203B41FA5}">
                      <a16:colId xmlns:a16="http://schemas.microsoft.com/office/drawing/2014/main" val="629316146"/>
                    </a:ext>
                  </a:extLst>
                </a:gridCol>
                <a:gridCol w="6034446">
                  <a:extLst>
                    <a:ext uri="{9D8B030D-6E8A-4147-A177-3AD203B41FA5}">
                      <a16:colId xmlns:a16="http://schemas.microsoft.com/office/drawing/2014/main" val="3536226729"/>
                    </a:ext>
                  </a:extLst>
                </a:gridCol>
              </a:tblGrid>
              <a:tr h="622852">
                <a:tc>
                  <a:txBody>
                    <a:bodyPr/>
                    <a:lstStyle/>
                    <a:p>
                      <a:pPr>
                        <a:lnSpc>
                          <a:spcPct val="107000"/>
                        </a:lnSpc>
                        <a:spcAft>
                          <a:spcPts val="800"/>
                        </a:spcAft>
                      </a:pPr>
                      <a:r>
                        <a:rPr lang="es-419" sz="1800" dirty="0">
                          <a:effectLst/>
                        </a:rPr>
                        <a:t>Dimensión</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419" sz="1800" dirty="0">
                          <a:effectLst/>
                          <a:latin typeface="Calibri" panose="020F0502020204030204" pitchFamily="34" charset="0"/>
                          <a:ea typeface="Calibri" panose="020F0502020204030204" pitchFamily="34" charset="0"/>
                          <a:cs typeface="Times New Roman" panose="02020603050405020304" pitchFamily="18" charset="0"/>
                        </a:rPr>
                        <a:t>Criterios</a:t>
                      </a:r>
                    </a:p>
                  </a:txBody>
                  <a:tcPr marL="68580" marR="68580" marT="0" marB="0"/>
                </a:tc>
                <a:extLst>
                  <a:ext uri="{0D108BD9-81ED-4DB2-BD59-A6C34878D82A}">
                    <a16:rowId xmlns:a16="http://schemas.microsoft.com/office/drawing/2014/main" val="1308883278"/>
                  </a:ext>
                </a:extLst>
              </a:tr>
              <a:tr h="4824683">
                <a:tc>
                  <a:txBody>
                    <a:bodyPr/>
                    <a:lstStyle/>
                    <a:p>
                      <a:pPr>
                        <a:lnSpc>
                          <a:spcPct val="107000"/>
                        </a:lnSpc>
                        <a:spcAft>
                          <a:spcPts val="800"/>
                        </a:spcAft>
                      </a:pPr>
                      <a:r>
                        <a:rPr lang="es-419" sz="1800" dirty="0">
                          <a:effectLst/>
                        </a:rPr>
                        <a:t>I- Antecedentes del /de la solicitante  </a:t>
                      </a:r>
                      <a:r>
                        <a:rPr lang="es-419" sz="1800" dirty="0">
                          <a:effectLst/>
                          <a:latin typeface="Calibri" panose="020F0502020204030204" pitchFamily="34" charset="0"/>
                          <a:cs typeface="Times New Roman" panose="02020603050405020304" pitchFamily="18" charset="0"/>
                        </a:rPr>
                        <a:t>(45 puntos)</a:t>
                      </a:r>
                    </a:p>
                    <a:p>
                      <a:pPr>
                        <a:lnSpc>
                          <a:spcPct val="107000"/>
                        </a:lnSpc>
                        <a:spcAft>
                          <a:spcPts val="800"/>
                        </a:spcAft>
                      </a:pPr>
                      <a:endParaRPr lang="es-419" sz="1800" dirty="0">
                        <a:effectLst/>
                        <a:latin typeface="Calibri" panose="020F0502020204030204" pitchFamily="34" charset="0"/>
                        <a:cs typeface="Times New Roman" panose="02020603050405020304" pitchFamily="18" charset="0"/>
                      </a:endParaRPr>
                    </a:p>
                    <a:p>
                      <a:pPr>
                        <a:lnSpc>
                          <a:spcPct val="107000"/>
                        </a:lnSpc>
                        <a:spcAft>
                          <a:spcPts val="800"/>
                        </a:spcAft>
                      </a:pPr>
                      <a:r>
                        <a:rPr lang="es-419" sz="1800" dirty="0">
                          <a:effectLst/>
                          <a:latin typeface="Calibri" panose="020F0502020204030204" pitchFamily="34" charset="0"/>
                          <a:cs typeface="Times New Roman" panose="02020603050405020304" pitchFamily="18" charset="0"/>
                        </a:rPr>
                        <a:t>Promedio: 35 puntos</a:t>
                      </a:r>
                    </a:p>
                    <a:p>
                      <a:pPr>
                        <a:lnSpc>
                          <a:spcPct val="107000"/>
                        </a:lnSpc>
                        <a:spcAft>
                          <a:spcPts val="800"/>
                        </a:spcAft>
                      </a:pPr>
                      <a:endParaRPr lang="es-419" sz="1800" dirty="0">
                        <a:effectLst/>
                        <a:latin typeface="Calibri" panose="020F0502020204030204" pitchFamily="34" charset="0"/>
                        <a:cs typeface="Times New Roman" panose="02020603050405020304" pitchFamily="18" charset="0"/>
                      </a:endParaRPr>
                    </a:p>
                    <a:p>
                      <a:pPr>
                        <a:lnSpc>
                          <a:spcPct val="107000"/>
                        </a:lnSpc>
                        <a:spcAft>
                          <a:spcPts val="800"/>
                        </a:spcAft>
                      </a:pPr>
                      <a:endParaRPr lang="es-419" sz="1800" dirty="0">
                        <a:effectLst/>
                        <a:latin typeface="Calibri" panose="020F0502020204030204" pitchFamily="34" charset="0"/>
                        <a:cs typeface="Times New Roman" panose="02020603050405020304" pitchFamily="18" charset="0"/>
                      </a:endParaRPr>
                    </a:p>
                    <a:p>
                      <a:pPr>
                        <a:lnSpc>
                          <a:spcPct val="107000"/>
                        </a:lnSpc>
                        <a:spcAft>
                          <a:spcPts val="800"/>
                        </a:spcAft>
                      </a:pPr>
                      <a:r>
                        <a:rPr lang="es-419" sz="1800" dirty="0">
                          <a:effectLst/>
                          <a:latin typeface="Calibri" panose="020F0502020204030204" pitchFamily="34" charset="0"/>
                          <a:cs typeface="Times New Roman" panose="02020603050405020304" pitchFamily="18" charset="0"/>
                        </a:rPr>
                        <a:t>Antecedentes de investigación y docencia:</a:t>
                      </a:r>
                    </a:p>
                    <a:p>
                      <a:pPr>
                        <a:lnSpc>
                          <a:spcPct val="107000"/>
                        </a:lnSpc>
                        <a:spcAft>
                          <a:spcPts val="800"/>
                        </a:spcAft>
                      </a:pPr>
                      <a:r>
                        <a:rPr lang="es-419" sz="1800" dirty="0">
                          <a:effectLst/>
                          <a:latin typeface="Calibri" panose="020F0502020204030204" pitchFamily="34" charset="0"/>
                          <a:cs typeface="Times New Roman" panose="02020603050405020304" pitchFamily="18" charset="0"/>
                        </a:rPr>
                        <a:t>10 puntos</a:t>
                      </a:r>
                    </a:p>
                  </a:txBody>
                  <a:tcPr marL="68580" marR="68580" marT="0" marB="0"/>
                </a:tc>
                <a:tc>
                  <a:txBody>
                    <a:bodyPr/>
                    <a:lstStyle/>
                    <a:p>
                      <a:pPr algn="just">
                        <a:lnSpc>
                          <a:spcPct val="107000"/>
                        </a:lnSpc>
                        <a:spcAft>
                          <a:spcPts val="800"/>
                        </a:spcAft>
                      </a:pPr>
                      <a:endParaRPr lang="es-419"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419" sz="1800" b="1" dirty="0">
                          <a:effectLst/>
                          <a:latin typeface="Calibri" panose="020F0502020204030204" pitchFamily="34" charset="0"/>
                          <a:ea typeface="Calibri" panose="020F0502020204030204" pitchFamily="34" charset="0"/>
                          <a:cs typeface="Times New Roman" panose="02020603050405020304" pitchFamily="18" charset="0"/>
                        </a:rPr>
                        <a:t>Promedio</a:t>
                      </a:r>
                      <a:r>
                        <a:rPr lang="es-419" sz="1800" dirty="0">
                          <a:effectLst/>
                          <a:latin typeface="Calibri" panose="020F0502020204030204" pitchFamily="34" charset="0"/>
                          <a:ea typeface="Calibri" panose="020F0502020204030204" pitchFamily="34" charset="0"/>
                          <a:cs typeface="Times New Roman" panose="02020603050405020304" pitchFamily="18" charset="0"/>
                        </a:rPr>
                        <a:t> es lo más importante en este tipo de becas. Se calcula en relación con el promedio histórico. Enviar el de la UNMDP pero también toman el que mandan, general.</a:t>
                      </a:r>
                    </a:p>
                    <a:p>
                      <a:pPr algn="just">
                        <a:lnSpc>
                          <a:spcPct val="107000"/>
                        </a:lnSpc>
                        <a:spcAft>
                          <a:spcPts val="800"/>
                        </a:spcAft>
                      </a:pPr>
                      <a:r>
                        <a:rPr lang="es-419" sz="1800" dirty="0">
                          <a:effectLst/>
                          <a:latin typeface="Calibri" panose="020F0502020204030204" pitchFamily="34" charset="0"/>
                          <a:ea typeface="Calibri" panose="020F0502020204030204" pitchFamily="34" charset="0"/>
                          <a:cs typeface="Times New Roman" panose="02020603050405020304" pitchFamily="18" charset="0"/>
                        </a:rPr>
                        <a:t>Certificado analítico o Historia académica del SIU Guaraní</a:t>
                      </a:r>
                    </a:p>
                    <a:p>
                      <a:pPr algn="just">
                        <a:lnSpc>
                          <a:spcPct val="107000"/>
                        </a:lnSpc>
                        <a:spcAft>
                          <a:spcPts val="800"/>
                        </a:spcAft>
                      </a:pPr>
                      <a:r>
                        <a:rPr lang="es-419" sz="1800" dirty="0">
                          <a:effectLst/>
                          <a:latin typeface="Calibri" panose="020F0502020204030204" pitchFamily="34" charset="0"/>
                          <a:ea typeface="Calibri" panose="020F0502020204030204" pitchFamily="34" charset="0"/>
                          <a:cs typeface="Times New Roman" panose="02020603050405020304" pitchFamily="18" charset="0"/>
                        </a:rPr>
                        <a:t>Promedio Histórico: Solicitar a la Facultad. Últimos 5 años</a:t>
                      </a:r>
                    </a:p>
                    <a:p>
                      <a:pPr algn="just">
                        <a:lnSpc>
                          <a:spcPct val="107000"/>
                        </a:lnSpc>
                        <a:spcAft>
                          <a:spcPts val="800"/>
                        </a:spcAft>
                      </a:pPr>
                      <a:endParaRPr lang="es-419" sz="1800" b="1" dirty="0">
                        <a:effectLst/>
                        <a:latin typeface="Calibri" panose="020F0502020204030204" pitchFamily="34" charset="0"/>
                        <a:cs typeface="Times New Roman" panose="02020603050405020304" pitchFamily="18" charset="0"/>
                      </a:endParaRPr>
                    </a:p>
                    <a:p>
                      <a:pPr algn="just">
                        <a:lnSpc>
                          <a:spcPct val="107000"/>
                        </a:lnSpc>
                        <a:spcAft>
                          <a:spcPts val="800"/>
                        </a:spcAft>
                      </a:pPr>
                      <a:endParaRPr lang="es-419" sz="1800" b="1" dirty="0">
                        <a:effectLst/>
                        <a:latin typeface="Calibri" panose="020F0502020204030204" pitchFamily="34" charset="0"/>
                        <a:cs typeface="Times New Roman" panose="02020603050405020304" pitchFamily="18" charset="0"/>
                      </a:endParaRPr>
                    </a:p>
                    <a:p>
                      <a:pPr algn="just">
                        <a:lnSpc>
                          <a:spcPct val="107000"/>
                        </a:lnSpc>
                        <a:spcAft>
                          <a:spcPts val="800"/>
                        </a:spcAft>
                      </a:pPr>
                      <a:r>
                        <a:rPr lang="es-419" sz="1800" b="1" dirty="0">
                          <a:effectLst/>
                          <a:latin typeface="Calibri" panose="020F0502020204030204" pitchFamily="34" charset="0"/>
                          <a:cs typeface="Times New Roman" panose="02020603050405020304" pitchFamily="18" charset="0"/>
                        </a:rPr>
                        <a:t>Antecedentes:</a:t>
                      </a:r>
                      <a:r>
                        <a:rPr lang="es-419" sz="1800" dirty="0">
                          <a:effectLst/>
                          <a:latin typeface="Calibri" panose="020F0502020204030204" pitchFamily="34" charset="0"/>
                          <a:cs typeface="Times New Roman" panose="02020603050405020304" pitchFamily="18" charset="0"/>
                        </a:rPr>
                        <a:t> A- Labor creativa: libros, partes de libros, artículos (discriminados por indexación o no), presentaciones en reuniones científicas, reseñas, comunicaciones, entrevistas, trabajos de divulgación. B- Docencia: por cargo, más de 6 meses. C- Investigación: proyectos, becas, RRHH. D- Formación: Tesina defendida; diplomatura, especialización, maestría, cursos. E- Extensión: proyectos, transferencia. F- Idiomas. G- Otros</a:t>
                      </a:r>
                    </a:p>
                  </a:txBody>
                  <a:tcPr marL="68580" marR="68580" marT="0" marB="0"/>
                </a:tc>
                <a:extLst>
                  <a:ext uri="{0D108BD9-81ED-4DB2-BD59-A6C34878D82A}">
                    <a16:rowId xmlns:a16="http://schemas.microsoft.com/office/drawing/2014/main" val="2665890207"/>
                  </a:ext>
                </a:extLst>
              </a:tr>
            </a:tbl>
          </a:graphicData>
        </a:graphic>
      </p:graphicFrame>
    </p:spTree>
    <p:extLst>
      <p:ext uri="{BB962C8B-B14F-4D97-AF65-F5344CB8AC3E}">
        <p14:creationId xmlns:p14="http://schemas.microsoft.com/office/powerpoint/2010/main" val="1482381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BAEF31-71E7-4C54-BED9-F0D48772D29F}"/>
              </a:ext>
            </a:extLst>
          </p:cNvPr>
          <p:cNvSpPr>
            <a:spLocks noGrp="1"/>
          </p:cNvSpPr>
          <p:nvPr>
            <p:ph type="title"/>
          </p:nvPr>
        </p:nvSpPr>
        <p:spPr>
          <a:xfrm>
            <a:off x="2597426" y="0"/>
            <a:ext cx="8907186" cy="993913"/>
          </a:xfrm>
        </p:spPr>
        <p:txBody>
          <a:bodyPr>
            <a:normAutofit fontScale="90000"/>
          </a:bodyPr>
          <a:lstStyle/>
          <a:p>
            <a:br>
              <a:rPr lang="es-MX" dirty="0"/>
            </a:br>
            <a:r>
              <a:rPr lang="es-MX" dirty="0"/>
              <a:t>Becas doctorales, qué se evalúa </a:t>
            </a:r>
            <a:br>
              <a:rPr lang="es-MX" dirty="0"/>
            </a:br>
            <a:br>
              <a:rPr lang="es-MX" dirty="0"/>
            </a:br>
            <a:br>
              <a:rPr lang="es-MX" dirty="0"/>
            </a:br>
            <a:endParaRPr lang="es-419" dirty="0"/>
          </a:p>
        </p:txBody>
      </p:sp>
      <p:graphicFrame>
        <p:nvGraphicFramePr>
          <p:cNvPr id="4" name="Marcador de contenido 3">
            <a:extLst>
              <a:ext uri="{FF2B5EF4-FFF2-40B4-BE49-F238E27FC236}">
                <a16:creationId xmlns:a16="http://schemas.microsoft.com/office/drawing/2014/main" id="{10B8515D-AD77-403B-A93E-74DB53CDC045}"/>
              </a:ext>
            </a:extLst>
          </p:cNvPr>
          <p:cNvGraphicFramePr>
            <a:graphicFrameLocks noGrp="1"/>
          </p:cNvGraphicFramePr>
          <p:nvPr>
            <p:ph idx="1"/>
            <p:extLst>
              <p:ext uri="{D42A27DB-BD31-4B8C-83A1-F6EECF244321}">
                <p14:modId xmlns:p14="http://schemas.microsoft.com/office/powerpoint/2010/main" val="3884211958"/>
              </p:ext>
            </p:extLst>
          </p:nvPr>
        </p:nvGraphicFramePr>
        <p:xfrm>
          <a:off x="2451652" y="1013791"/>
          <a:ext cx="8375375" cy="5736157"/>
        </p:xfrm>
        <a:graphic>
          <a:graphicData uri="http://schemas.openxmlformats.org/drawingml/2006/table">
            <a:tbl>
              <a:tblPr firstRow="1" firstCol="1" bandRow="1">
                <a:tableStyleId>{5C22544A-7EE6-4342-B048-85BDC9FD1C3A}</a:tableStyleId>
              </a:tblPr>
              <a:tblGrid>
                <a:gridCol w="2474950">
                  <a:extLst>
                    <a:ext uri="{9D8B030D-6E8A-4147-A177-3AD203B41FA5}">
                      <a16:colId xmlns:a16="http://schemas.microsoft.com/office/drawing/2014/main" val="629316146"/>
                    </a:ext>
                  </a:extLst>
                </a:gridCol>
                <a:gridCol w="5900425">
                  <a:extLst>
                    <a:ext uri="{9D8B030D-6E8A-4147-A177-3AD203B41FA5}">
                      <a16:colId xmlns:a16="http://schemas.microsoft.com/office/drawing/2014/main" val="3536226729"/>
                    </a:ext>
                  </a:extLst>
                </a:gridCol>
              </a:tblGrid>
              <a:tr h="533919">
                <a:tc>
                  <a:txBody>
                    <a:bodyPr/>
                    <a:lstStyle/>
                    <a:p>
                      <a:pPr>
                        <a:lnSpc>
                          <a:spcPct val="107000"/>
                        </a:lnSpc>
                        <a:spcAft>
                          <a:spcPts val="800"/>
                        </a:spcAft>
                      </a:pPr>
                      <a:r>
                        <a:rPr lang="es-419" sz="1800" dirty="0">
                          <a:effectLst/>
                        </a:rPr>
                        <a:t>Dimensión</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419" sz="1800" dirty="0">
                          <a:effectLst/>
                          <a:latin typeface="Calibri" panose="020F0502020204030204" pitchFamily="34" charset="0"/>
                          <a:ea typeface="Calibri" panose="020F0502020204030204" pitchFamily="34" charset="0"/>
                          <a:cs typeface="Times New Roman" panose="02020603050405020304" pitchFamily="18" charset="0"/>
                        </a:rPr>
                        <a:t>Criterios</a:t>
                      </a:r>
                    </a:p>
                  </a:txBody>
                  <a:tcPr marL="68580" marR="68580" marT="0" marB="0"/>
                </a:tc>
                <a:extLst>
                  <a:ext uri="{0D108BD9-81ED-4DB2-BD59-A6C34878D82A}">
                    <a16:rowId xmlns:a16="http://schemas.microsoft.com/office/drawing/2014/main" val="1308883278"/>
                  </a:ext>
                </a:extLst>
              </a:tr>
              <a:tr h="4300741">
                <a:tc>
                  <a:txBody>
                    <a:bodyPr/>
                    <a:lstStyle/>
                    <a:p>
                      <a:pPr>
                        <a:lnSpc>
                          <a:spcPct val="107000"/>
                        </a:lnSpc>
                        <a:spcAft>
                          <a:spcPts val="800"/>
                        </a:spcAft>
                      </a:pPr>
                      <a:r>
                        <a:rPr lang="es-419" sz="1800" dirty="0">
                          <a:effectLst/>
                        </a:rPr>
                        <a:t>II- Plan de trabajo (30 puntos)</a:t>
                      </a:r>
                    </a:p>
                    <a:p>
                      <a:pPr>
                        <a:lnSpc>
                          <a:spcPct val="107000"/>
                        </a:lnSpc>
                        <a:spcAft>
                          <a:spcPts val="800"/>
                        </a:spcAft>
                      </a:pPr>
                      <a:endParaRPr lang="es-419" sz="1600" dirty="0">
                        <a:effectLst/>
                      </a:endParaRPr>
                    </a:p>
                    <a:p>
                      <a:pPr marL="0" marR="0" lvl="0" indent="0" algn="l" defTabSz="457200" rtl="0" eaLnBrk="1" fontAlgn="auto" latinLnBrk="0" hangingPunct="1">
                        <a:lnSpc>
                          <a:spcPct val="107000"/>
                        </a:lnSpc>
                        <a:spcBef>
                          <a:spcPts val="0"/>
                        </a:spcBef>
                        <a:spcAft>
                          <a:spcPts val="800"/>
                        </a:spcAft>
                        <a:buClrTx/>
                        <a:buSzTx/>
                        <a:buFontTx/>
                        <a:buNone/>
                        <a:tabLst/>
                        <a:defRPr/>
                      </a:pPr>
                      <a:r>
                        <a:rPr lang="es-MX" sz="1600" b="0" i="1" u="none" strike="noStrike" kern="1200" baseline="0" dirty="0">
                          <a:solidFill>
                            <a:schemeClr val="lt1"/>
                          </a:solidFill>
                          <a:latin typeface="+mn-lt"/>
                          <a:ea typeface="+mn-ea"/>
                          <a:cs typeface="+mn-cs"/>
                        </a:rPr>
                        <a:t>“Se evaluará si el plan de trabajo, </a:t>
                      </a:r>
                      <a:r>
                        <a:rPr lang="es-MX" sz="1600" b="1" i="1" u="none" strike="noStrike" kern="1200" baseline="0" dirty="0">
                          <a:solidFill>
                            <a:schemeClr val="lt1"/>
                          </a:solidFill>
                          <a:latin typeface="+mn-lt"/>
                          <a:ea typeface="+mn-ea"/>
                          <a:cs typeface="+mn-cs"/>
                        </a:rPr>
                        <a:t>orientado a la obtención de una tesis</a:t>
                      </a:r>
                      <a:r>
                        <a:rPr lang="es-MX" sz="1600" b="0" i="1" u="none" strike="noStrike" kern="1200" baseline="0" dirty="0">
                          <a:solidFill>
                            <a:schemeClr val="lt1"/>
                          </a:solidFill>
                          <a:latin typeface="+mn-lt"/>
                          <a:ea typeface="+mn-ea"/>
                          <a:cs typeface="+mn-cs"/>
                        </a:rPr>
                        <a:t>, está adecuadamente formulado, es original y factible teniendo en cuenta los objetivos, la metodología y la aplicabilidad de los resultados, si correspondiere”. </a:t>
                      </a:r>
                      <a:r>
                        <a:rPr lang="es-MX" sz="1600" b="0" i="0" u="none" strike="noStrike" kern="1200" baseline="0" dirty="0">
                          <a:solidFill>
                            <a:schemeClr val="lt1"/>
                          </a:solidFill>
                          <a:latin typeface="+mn-lt"/>
                          <a:ea typeface="+mn-ea"/>
                          <a:cs typeface="+mn-cs"/>
                        </a:rPr>
                        <a:t>	</a:t>
                      </a:r>
                    </a:p>
                    <a:p>
                      <a:pPr>
                        <a:lnSpc>
                          <a:spcPct val="107000"/>
                        </a:lnSpc>
                        <a:spcAft>
                          <a:spcPts val="800"/>
                        </a:spcAft>
                      </a:pPr>
                      <a:endParaRPr lang="es-419" sz="1800" dirty="0">
                        <a:effectLst/>
                      </a:endParaRPr>
                    </a:p>
                    <a:p>
                      <a:pPr>
                        <a:lnSpc>
                          <a:spcPct val="107000"/>
                        </a:lnSpc>
                        <a:spcAft>
                          <a:spcPts val="800"/>
                        </a:spcAft>
                      </a:pPr>
                      <a:endParaRPr lang="es-419" sz="1800" dirty="0">
                        <a:effectLst/>
                        <a:latin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419" sz="1800" dirty="0">
                          <a:effectLst/>
                          <a:latin typeface="Calibri" panose="020F0502020204030204" pitchFamily="34" charset="0"/>
                          <a:cs typeface="Times New Roman" panose="02020603050405020304" pitchFamily="18" charset="0"/>
                        </a:rPr>
                        <a:t>Objetivo general: (corresponde a procesos amplios que no se resuelven con el proyecto, son de más largo alcance)</a:t>
                      </a:r>
                    </a:p>
                    <a:p>
                      <a:pPr algn="just">
                        <a:lnSpc>
                          <a:spcPct val="107000"/>
                        </a:lnSpc>
                        <a:spcAft>
                          <a:spcPts val="800"/>
                        </a:spcAft>
                      </a:pPr>
                      <a:r>
                        <a:rPr lang="es-419" sz="1800" dirty="0">
                          <a:effectLst/>
                          <a:latin typeface="Calibri" panose="020F0502020204030204" pitchFamily="34" charset="0"/>
                          <a:cs typeface="Times New Roman" panose="02020603050405020304" pitchFamily="18" charset="0"/>
                        </a:rPr>
                        <a:t>Objetivos específicos: (los que corresponden al proyecto)</a:t>
                      </a:r>
                    </a:p>
                    <a:p>
                      <a:pPr algn="just">
                        <a:lnSpc>
                          <a:spcPct val="107000"/>
                        </a:lnSpc>
                        <a:spcAft>
                          <a:spcPts val="800"/>
                        </a:spcAft>
                      </a:pPr>
                      <a:r>
                        <a:rPr lang="es-419" sz="1800" dirty="0">
                          <a:effectLst/>
                          <a:latin typeface="Calibri" panose="020F0502020204030204" pitchFamily="34" charset="0"/>
                          <a:cs typeface="Times New Roman" panose="02020603050405020304" pitchFamily="18" charset="0"/>
                        </a:rPr>
                        <a:t>Antecedentes: marco teórico, hipótesis, contribuciones de otros o propias en las que se basan</a:t>
                      </a:r>
                    </a:p>
                    <a:p>
                      <a:pPr algn="just">
                        <a:lnSpc>
                          <a:spcPct val="107000"/>
                        </a:lnSpc>
                        <a:spcAft>
                          <a:spcPts val="800"/>
                        </a:spcAft>
                      </a:pPr>
                      <a:r>
                        <a:rPr lang="es-419" sz="1800" dirty="0">
                          <a:effectLst/>
                          <a:latin typeface="Calibri" panose="020F0502020204030204" pitchFamily="34" charset="0"/>
                          <a:cs typeface="Times New Roman" panose="02020603050405020304" pitchFamily="18" charset="0"/>
                        </a:rPr>
                        <a:t>Metodología: precisa, bien explicitada, técnicas a emplear. Actividades, fuentes. Cómo se demostrará el resultado</a:t>
                      </a:r>
                    </a:p>
                    <a:p>
                      <a:pPr algn="just">
                        <a:lnSpc>
                          <a:spcPct val="107000"/>
                        </a:lnSpc>
                        <a:spcAft>
                          <a:spcPts val="800"/>
                        </a:spcAft>
                      </a:pPr>
                      <a:r>
                        <a:rPr lang="es-419" sz="1800" dirty="0">
                          <a:effectLst/>
                          <a:latin typeface="Calibri" panose="020F0502020204030204" pitchFamily="34" charset="0"/>
                          <a:cs typeface="Times New Roman" panose="02020603050405020304" pitchFamily="18" charset="0"/>
                        </a:rPr>
                        <a:t>Factibilidad: con qué se cuenta para desarrollar el proyecto: infraestructura, servicios, equipos.</a:t>
                      </a:r>
                    </a:p>
                    <a:p>
                      <a:pPr algn="just">
                        <a:lnSpc>
                          <a:spcPct val="107000"/>
                        </a:lnSpc>
                        <a:spcAft>
                          <a:spcPts val="800"/>
                        </a:spcAft>
                      </a:pPr>
                      <a:r>
                        <a:rPr lang="es-419" sz="1800" dirty="0">
                          <a:effectLst/>
                          <a:latin typeface="Calibri" panose="020F0502020204030204" pitchFamily="34" charset="0"/>
                          <a:cs typeface="Times New Roman" panose="02020603050405020304" pitchFamily="18" charset="0"/>
                        </a:rPr>
                        <a:t>Referencias bibliográficas.</a:t>
                      </a:r>
                    </a:p>
                    <a:p>
                      <a:pPr algn="just">
                        <a:lnSpc>
                          <a:spcPct val="107000"/>
                        </a:lnSpc>
                        <a:spcAft>
                          <a:spcPts val="800"/>
                        </a:spcAft>
                      </a:pPr>
                      <a:endParaRPr lang="es-419" sz="1800" dirty="0">
                        <a:effectLst/>
                        <a:latin typeface="Calibri" panose="020F0502020204030204" pitchFamily="34" charset="0"/>
                        <a:cs typeface="Times New Roman" panose="02020603050405020304" pitchFamily="18" charset="0"/>
                      </a:endParaRPr>
                    </a:p>
                    <a:p>
                      <a:pPr algn="just">
                        <a:lnSpc>
                          <a:spcPct val="107000"/>
                        </a:lnSpc>
                        <a:spcAft>
                          <a:spcPts val="800"/>
                        </a:spcAft>
                      </a:pPr>
                      <a:r>
                        <a:rPr lang="es-419" sz="1800" dirty="0">
                          <a:effectLst/>
                          <a:latin typeface="Calibri" panose="020F0502020204030204" pitchFamily="34" charset="0"/>
                          <a:cs typeface="Times New Roman" panose="02020603050405020304" pitchFamily="18" charset="0"/>
                        </a:rPr>
                        <a:t>Se pondera la capacidad para </a:t>
                      </a:r>
                      <a:r>
                        <a:rPr lang="es-419" sz="1800" b="1" dirty="0">
                          <a:effectLst/>
                          <a:latin typeface="Calibri" panose="020F0502020204030204" pitchFamily="34" charset="0"/>
                          <a:cs typeface="Times New Roman" panose="02020603050405020304" pitchFamily="18" charset="0"/>
                        </a:rPr>
                        <a:t>formular buenas preguntas</a:t>
                      </a:r>
                      <a:r>
                        <a:rPr lang="es-419" sz="1800" dirty="0">
                          <a:effectLst/>
                          <a:latin typeface="Calibri" panose="020F0502020204030204" pitchFamily="34" charset="0"/>
                          <a:cs typeface="Times New Roman" panose="02020603050405020304" pitchFamily="18" charset="0"/>
                        </a:rPr>
                        <a:t>, que hagan del plan </a:t>
                      </a:r>
                      <a:r>
                        <a:rPr lang="es-419" sz="1800" b="1" dirty="0">
                          <a:effectLst/>
                          <a:latin typeface="Calibri" panose="020F0502020204030204" pitchFamily="34" charset="0"/>
                          <a:cs typeface="Times New Roman" panose="02020603050405020304" pitchFamily="18" charset="0"/>
                        </a:rPr>
                        <a:t>una propuesta relevante</a:t>
                      </a:r>
                      <a:r>
                        <a:rPr lang="es-419" sz="1800" dirty="0">
                          <a:effectLst/>
                          <a:latin typeface="Calibri" panose="020F0502020204030204" pitchFamily="34" charset="0"/>
                          <a:cs typeface="Times New Roman" panose="02020603050405020304" pitchFamily="18" charset="0"/>
                        </a:rPr>
                        <a:t>.</a:t>
                      </a:r>
                    </a:p>
                    <a:p>
                      <a:pPr algn="just">
                        <a:lnSpc>
                          <a:spcPct val="107000"/>
                        </a:lnSpc>
                        <a:spcAft>
                          <a:spcPts val="800"/>
                        </a:spcAft>
                      </a:pPr>
                      <a:r>
                        <a:rPr lang="es-419" sz="1800" b="1" dirty="0">
                          <a:effectLst/>
                          <a:latin typeface="Calibri" panose="020F0502020204030204" pitchFamily="34" charset="0"/>
                          <a:cs typeface="Times New Roman" panose="02020603050405020304" pitchFamily="18" charset="0"/>
                        </a:rPr>
                        <a:t>¡CUIDADO!</a:t>
                      </a:r>
                      <a:r>
                        <a:rPr lang="es-419" sz="1800" dirty="0">
                          <a:effectLst/>
                          <a:latin typeface="Calibri" panose="020F0502020204030204" pitchFamily="34" charset="0"/>
                          <a:cs typeface="Times New Roman" panose="02020603050405020304" pitchFamily="18" charset="0"/>
                        </a:rPr>
                        <a:t>: REDACTADOS EN ARIAL 11 NO MÁS DE 5 PÁGINAS. </a:t>
                      </a:r>
                      <a:r>
                        <a:rPr lang="es-419" sz="1800" b="1" dirty="0">
                          <a:effectLst/>
                          <a:latin typeface="Calibri" panose="020F0502020204030204" pitchFamily="34" charset="0"/>
                          <a:cs typeface="Times New Roman" panose="02020603050405020304" pitchFamily="18" charset="0"/>
                        </a:rPr>
                        <a:t>Más de 5 páginas NO SE CONSIDERARÁN</a:t>
                      </a:r>
                    </a:p>
                  </a:txBody>
                  <a:tcPr marL="68580" marR="68580" marT="0" marB="0"/>
                </a:tc>
                <a:extLst>
                  <a:ext uri="{0D108BD9-81ED-4DB2-BD59-A6C34878D82A}">
                    <a16:rowId xmlns:a16="http://schemas.microsoft.com/office/drawing/2014/main" val="2665890207"/>
                  </a:ext>
                </a:extLst>
              </a:tr>
            </a:tbl>
          </a:graphicData>
        </a:graphic>
      </p:graphicFrame>
    </p:spTree>
    <p:extLst>
      <p:ext uri="{BB962C8B-B14F-4D97-AF65-F5344CB8AC3E}">
        <p14:creationId xmlns:p14="http://schemas.microsoft.com/office/powerpoint/2010/main" val="442592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BAEF31-71E7-4C54-BED9-F0D48772D29F}"/>
              </a:ext>
            </a:extLst>
          </p:cNvPr>
          <p:cNvSpPr>
            <a:spLocks noGrp="1"/>
          </p:cNvSpPr>
          <p:nvPr>
            <p:ph type="title"/>
          </p:nvPr>
        </p:nvSpPr>
        <p:spPr>
          <a:xfrm>
            <a:off x="2592925" y="0"/>
            <a:ext cx="8911687" cy="821635"/>
          </a:xfrm>
        </p:spPr>
        <p:txBody>
          <a:bodyPr>
            <a:normAutofit/>
          </a:bodyPr>
          <a:lstStyle/>
          <a:p>
            <a:r>
              <a:rPr lang="es-MX" dirty="0"/>
              <a:t>Becas doctorales, qué se evaluará </a:t>
            </a:r>
            <a:endParaRPr lang="es-419" dirty="0"/>
          </a:p>
        </p:txBody>
      </p:sp>
      <p:graphicFrame>
        <p:nvGraphicFramePr>
          <p:cNvPr id="4" name="Marcador de contenido 3">
            <a:extLst>
              <a:ext uri="{FF2B5EF4-FFF2-40B4-BE49-F238E27FC236}">
                <a16:creationId xmlns:a16="http://schemas.microsoft.com/office/drawing/2014/main" id="{10B8515D-AD77-403B-A93E-74DB53CDC045}"/>
              </a:ext>
            </a:extLst>
          </p:cNvPr>
          <p:cNvGraphicFramePr>
            <a:graphicFrameLocks noGrp="1"/>
          </p:cNvGraphicFramePr>
          <p:nvPr>
            <p:ph idx="1"/>
            <p:extLst>
              <p:ext uri="{D42A27DB-BD31-4B8C-83A1-F6EECF244321}">
                <p14:modId xmlns:p14="http://schemas.microsoft.com/office/powerpoint/2010/main" val="3007085387"/>
              </p:ext>
            </p:extLst>
          </p:nvPr>
        </p:nvGraphicFramePr>
        <p:xfrm>
          <a:off x="2398643" y="728870"/>
          <a:ext cx="8923420" cy="5633193"/>
        </p:xfrm>
        <a:graphic>
          <a:graphicData uri="http://schemas.openxmlformats.org/drawingml/2006/table">
            <a:tbl>
              <a:tblPr firstRow="1" firstCol="1" bandRow="1">
                <a:tableStyleId>{5C22544A-7EE6-4342-B048-85BDC9FD1C3A}</a:tableStyleId>
              </a:tblPr>
              <a:tblGrid>
                <a:gridCol w="2888974">
                  <a:extLst>
                    <a:ext uri="{9D8B030D-6E8A-4147-A177-3AD203B41FA5}">
                      <a16:colId xmlns:a16="http://schemas.microsoft.com/office/drawing/2014/main" val="629316146"/>
                    </a:ext>
                  </a:extLst>
                </a:gridCol>
                <a:gridCol w="6034446">
                  <a:extLst>
                    <a:ext uri="{9D8B030D-6E8A-4147-A177-3AD203B41FA5}">
                      <a16:colId xmlns:a16="http://schemas.microsoft.com/office/drawing/2014/main" val="3536226729"/>
                    </a:ext>
                  </a:extLst>
                </a:gridCol>
              </a:tblGrid>
              <a:tr h="622852">
                <a:tc>
                  <a:txBody>
                    <a:bodyPr/>
                    <a:lstStyle/>
                    <a:p>
                      <a:pPr>
                        <a:lnSpc>
                          <a:spcPct val="107000"/>
                        </a:lnSpc>
                        <a:spcAft>
                          <a:spcPts val="800"/>
                        </a:spcAft>
                      </a:pPr>
                      <a:r>
                        <a:rPr lang="es-419" sz="1800" dirty="0">
                          <a:effectLst/>
                        </a:rPr>
                        <a:t>Dimensión</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419" sz="1800" dirty="0">
                          <a:effectLst/>
                          <a:latin typeface="Calibri" panose="020F0502020204030204" pitchFamily="34" charset="0"/>
                          <a:ea typeface="Calibri" panose="020F0502020204030204" pitchFamily="34" charset="0"/>
                          <a:cs typeface="Times New Roman" panose="02020603050405020304" pitchFamily="18" charset="0"/>
                        </a:rPr>
                        <a:t>Criterios</a:t>
                      </a:r>
                    </a:p>
                  </a:txBody>
                  <a:tcPr marL="68580" marR="68580" marT="0" marB="0"/>
                </a:tc>
                <a:extLst>
                  <a:ext uri="{0D108BD9-81ED-4DB2-BD59-A6C34878D82A}">
                    <a16:rowId xmlns:a16="http://schemas.microsoft.com/office/drawing/2014/main" val="1308883278"/>
                  </a:ext>
                </a:extLst>
              </a:tr>
              <a:tr h="4824683">
                <a:tc>
                  <a:txBody>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lang="es-MX" sz="1800" b="1" i="0" u="none" strike="noStrike" kern="1200" baseline="0" dirty="0">
                          <a:solidFill>
                            <a:schemeClr val="lt1"/>
                          </a:solidFill>
                          <a:latin typeface="+mn-lt"/>
                          <a:ea typeface="+mn-ea"/>
                          <a:cs typeface="+mn-cs"/>
                        </a:rPr>
                        <a:t>III- Consistencia integral de la presentación entre el plan de trabajo, la formación del/la Postulante, la dirección </a:t>
                      </a:r>
                      <a:r>
                        <a:rPr lang="es-MX" sz="1800" b="0" i="0" u="none" strike="noStrike" kern="1200" baseline="0" dirty="0">
                          <a:solidFill>
                            <a:schemeClr val="lt1"/>
                          </a:solidFill>
                          <a:latin typeface="+mn-lt"/>
                          <a:ea typeface="+mn-ea"/>
                          <a:cs typeface="+mn-cs"/>
                        </a:rPr>
                        <a:t>y </a:t>
                      </a:r>
                      <a:r>
                        <a:rPr lang="es-MX" sz="1800" b="1" i="0" u="none" strike="noStrike" kern="1200" baseline="0" dirty="0">
                          <a:solidFill>
                            <a:schemeClr val="lt1"/>
                          </a:solidFill>
                          <a:latin typeface="+mn-lt"/>
                          <a:ea typeface="+mn-ea"/>
                          <a:cs typeface="+mn-cs"/>
                        </a:rPr>
                        <a:t>lugar de trabajo. </a:t>
                      </a:r>
                      <a:r>
                        <a:rPr lang="es-MX" sz="1800" b="0" i="0" u="none" strike="noStrike" kern="1200" baseline="0" dirty="0">
                          <a:solidFill>
                            <a:schemeClr val="lt1"/>
                          </a:solidFill>
                          <a:latin typeface="+mn-lt"/>
                          <a:ea typeface="+mn-ea"/>
                          <a:cs typeface="+mn-cs"/>
                        </a:rPr>
                        <a:t>	</a:t>
                      </a:r>
                    </a:p>
                    <a:p>
                      <a:pPr>
                        <a:lnSpc>
                          <a:spcPct val="107000"/>
                        </a:lnSpc>
                        <a:spcAft>
                          <a:spcPts val="800"/>
                        </a:spcAft>
                      </a:pPr>
                      <a:r>
                        <a:rPr lang="es-419" sz="1800" dirty="0">
                          <a:effectLst/>
                          <a:latin typeface="Calibri" panose="020F0502020204030204" pitchFamily="34" charset="0"/>
                          <a:cs typeface="Times New Roman" panose="02020603050405020304" pitchFamily="18" charset="0"/>
                        </a:rPr>
                        <a:t>(25 puntos)</a:t>
                      </a:r>
                    </a:p>
                  </a:txBody>
                  <a:tcPr marL="68580" marR="68580" marT="0" marB="0"/>
                </a:tc>
                <a:tc>
                  <a:txBody>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A- Factibilidad del plan en relación a:</a:t>
                      </a:r>
                    </a:p>
                    <a:p>
                      <a:pPr marL="0" marR="0" lvl="0" indent="0" algn="just" defTabSz="457200" rtl="0" eaLnBrk="1" fontAlgn="auto" latinLnBrk="0" hangingPunct="1">
                        <a:lnSpc>
                          <a:spcPct val="107000"/>
                        </a:lnSpc>
                        <a:spcBef>
                          <a:spcPts val="0"/>
                        </a:spcBef>
                        <a:spcAft>
                          <a:spcPts val="800"/>
                        </a:spcAft>
                        <a:buClrTx/>
                        <a:buSzTx/>
                        <a:buFontTx/>
                        <a:buNone/>
                        <a:tabLst/>
                        <a:defRPr/>
                      </a:pPr>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 la formación del/de la postulante</a:t>
                      </a:r>
                    </a:p>
                    <a:p>
                      <a:pPr marL="0" marR="0" lvl="0" indent="0" algn="just" defTabSz="457200" rtl="0" eaLnBrk="1" fontAlgn="auto" latinLnBrk="0" hangingPunct="1">
                        <a:lnSpc>
                          <a:spcPct val="107000"/>
                        </a:lnSpc>
                        <a:spcBef>
                          <a:spcPts val="0"/>
                        </a:spcBef>
                        <a:spcAft>
                          <a:spcPts val="800"/>
                        </a:spcAft>
                        <a:buClrTx/>
                        <a:buSzTx/>
                        <a:buFontTx/>
                        <a:buNone/>
                        <a:tabLst/>
                        <a:defRPr/>
                      </a:pPr>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 conocimientos del postulante en la temática</a:t>
                      </a:r>
                    </a:p>
                    <a:p>
                      <a:pPr marL="0" marR="0" lvl="0" indent="0" algn="just" defTabSz="457200" rtl="0" eaLnBrk="1" fontAlgn="auto" latinLnBrk="0" hangingPunct="1">
                        <a:lnSpc>
                          <a:spcPct val="107000"/>
                        </a:lnSpc>
                        <a:spcBef>
                          <a:spcPts val="0"/>
                        </a:spcBef>
                        <a:spcAft>
                          <a:spcPts val="800"/>
                        </a:spcAft>
                        <a:buClrTx/>
                        <a:buSzTx/>
                        <a:buFontTx/>
                        <a:buNone/>
                        <a:tabLst/>
                        <a:defRPr/>
                      </a:pPr>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 dirección del/de la Director/a y Codirector/a propuesta</a:t>
                      </a:r>
                    </a:p>
                    <a:p>
                      <a:pPr marL="285750" marR="0" lvl="0" indent="-285750" algn="just" defTabSz="457200" rtl="0" eaLnBrk="1" fontAlgn="auto" latinLnBrk="0" hangingPunct="1">
                        <a:lnSpc>
                          <a:spcPct val="107000"/>
                        </a:lnSpc>
                        <a:spcBef>
                          <a:spcPts val="0"/>
                        </a:spcBef>
                        <a:spcAft>
                          <a:spcPts val="800"/>
                        </a:spcAft>
                        <a:buClrTx/>
                        <a:buSzTx/>
                        <a:buFontTx/>
                        <a:buChar char="-"/>
                        <a:tabLst/>
                        <a:defRPr/>
                      </a:pPr>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lugar de trabajo </a:t>
                      </a:r>
                    </a:p>
                    <a:p>
                      <a:pPr marL="285750" marR="0" lvl="0" indent="-285750" algn="just" defTabSz="457200" rtl="0" eaLnBrk="1" fontAlgn="auto" latinLnBrk="0" hangingPunct="1">
                        <a:lnSpc>
                          <a:spcPct val="107000"/>
                        </a:lnSpc>
                        <a:spcBef>
                          <a:spcPts val="0"/>
                        </a:spcBef>
                        <a:spcAft>
                          <a:spcPts val="800"/>
                        </a:spcAft>
                        <a:buClrTx/>
                        <a:buSzTx/>
                        <a:buFontTx/>
                        <a:buChar char="-"/>
                        <a:tabLst/>
                        <a:defRPr/>
                      </a:pPr>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disponibilidad de recursos para llevarlo a cabo.</a:t>
                      </a:r>
                    </a:p>
                    <a:p>
                      <a:pPr marL="0" marR="0" lvl="0" indent="0" algn="just" defTabSz="457200" rtl="0" eaLnBrk="1" fontAlgn="auto" latinLnBrk="0" hangingPunct="1">
                        <a:lnSpc>
                          <a:spcPct val="107000"/>
                        </a:lnSpc>
                        <a:spcBef>
                          <a:spcPts val="0"/>
                        </a:spcBef>
                        <a:spcAft>
                          <a:spcPts val="800"/>
                        </a:spcAft>
                        <a:buClrTx/>
                        <a:buSzTx/>
                        <a:buFontTx/>
                        <a:buNone/>
                        <a:tabLst/>
                        <a:defRPr/>
                      </a:pPr>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B- Grado de consistencia entre el plan de trabajo, la formación del/de la postulante, la trayectoria del/de la Director/a y Codirector/a, y el lugar de trabajo propuestos. </a:t>
                      </a:r>
                    </a:p>
                    <a:p>
                      <a:pPr marL="0" marR="0" lvl="0" indent="0" algn="just" defTabSz="457200" rtl="0" eaLnBrk="1" fontAlgn="auto" latinLnBrk="0" hangingPunct="1">
                        <a:lnSpc>
                          <a:spcPct val="107000"/>
                        </a:lnSpc>
                        <a:spcBef>
                          <a:spcPts val="0"/>
                        </a:spcBef>
                        <a:spcAft>
                          <a:spcPts val="800"/>
                        </a:spcAft>
                        <a:buClrTx/>
                        <a:buSzTx/>
                        <a:buFontTx/>
                        <a:buNone/>
                        <a:tabLst/>
                        <a:defRPr/>
                      </a:pPr>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C- Principales fortalezas y debilidades de la presentación en manera integral. </a:t>
                      </a:r>
                    </a:p>
                    <a:p>
                      <a:pPr marL="0" marR="0" lvl="0" indent="0" algn="just" defTabSz="457200" rtl="0" eaLnBrk="1" fontAlgn="auto" latinLnBrk="0" hangingPunct="1">
                        <a:lnSpc>
                          <a:spcPct val="107000"/>
                        </a:lnSpc>
                        <a:spcBef>
                          <a:spcPts val="0"/>
                        </a:spcBef>
                        <a:spcAft>
                          <a:spcPts val="800"/>
                        </a:spcAft>
                        <a:buClrTx/>
                        <a:buSzTx/>
                        <a:buFontTx/>
                        <a:buNone/>
                        <a:tabLst/>
                        <a:defRPr/>
                      </a:pPr>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D- Potencial de consecución de resultados significativos en el corto plazo. 	</a:t>
                      </a:r>
                    </a:p>
                    <a:p>
                      <a:pPr algn="just">
                        <a:lnSpc>
                          <a:spcPct val="107000"/>
                        </a:lnSpc>
                        <a:spcAft>
                          <a:spcPts val="800"/>
                        </a:spcAft>
                      </a:pPr>
                      <a:endParaRPr lang="es-419"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65890207"/>
                  </a:ext>
                </a:extLst>
              </a:tr>
            </a:tbl>
          </a:graphicData>
        </a:graphic>
      </p:graphicFrame>
    </p:spTree>
    <p:extLst>
      <p:ext uri="{BB962C8B-B14F-4D97-AF65-F5344CB8AC3E}">
        <p14:creationId xmlns:p14="http://schemas.microsoft.com/office/powerpoint/2010/main" val="2969446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DC720E-B3A4-2ABA-BF8A-D045165F2879}"/>
              </a:ext>
            </a:extLst>
          </p:cNvPr>
          <p:cNvSpPr>
            <a:spLocks noGrp="1"/>
          </p:cNvSpPr>
          <p:nvPr>
            <p:ph type="title"/>
          </p:nvPr>
        </p:nvSpPr>
        <p:spPr/>
        <p:txBody>
          <a:bodyPr>
            <a:noAutofit/>
          </a:bodyPr>
          <a:lstStyle/>
          <a:p>
            <a:r>
              <a:rPr lang="es-MX" sz="2800" dirty="0"/>
              <a:t>Doctorales Temas estratégicos: </a:t>
            </a:r>
            <a:br>
              <a:rPr lang="es-MX" sz="2800" dirty="0"/>
            </a:br>
            <a:r>
              <a:rPr lang="es-MX" sz="2800" dirty="0"/>
              <a:t>PBA - Vector 5: distribución igualitaria del progreso tecnológico</a:t>
            </a:r>
            <a:endParaRPr lang="es-AR" sz="2800" dirty="0"/>
          </a:p>
        </p:txBody>
      </p:sp>
      <p:sp>
        <p:nvSpPr>
          <p:cNvPr id="3" name="Marcador de contenido 2">
            <a:extLst>
              <a:ext uri="{FF2B5EF4-FFF2-40B4-BE49-F238E27FC236}">
                <a16:creationId xmlns:a16="http://schemas.microsoft.com/office/drawing/2014/main" id="{2105220B-2005-F514-3D4A-D8F6069C65C3}"/>
              </a:ext>
            </a:extLst>
          </p:cNvPr>
          <p:cNvSpPr>
            <a:spLocks noGrp="1"/>
          </p:cNvSpPr>
          <p:nvPr>
            <p:ph idx="1"/>
          </p:nvPr>
        </p:nvSpPr>
        <p:spPr/>
        <p:txBody>
          <a:bodyPr>
            <a:noAutofit/>
          </a:bodyPr>
          <a:lstStyle/>
          <a:p>
            <a:r>
              <a:rPr lang="es-MX" sz="1400" dirty="0" err="1"/>
              <a:t>Subvector</a:t>
            </a:r>
            <a:r>
              <a:rPr lang="es-MX" sz="1400" dirty="0"/>
              <a:t>: A- Inclusión social, </a:t>
            </a:r>
            <a:r>
              <a:rPr lang="es-MX" sz="1400" b="1" dirty="0"/>
              <a:t>tecnologías para mejorar las condiciones de vida de los sectores vulnerables</a:t>
            </a:r>
            <a:r>
              <a:rPr lang="es-MX" sz="1400" dirty="0"/>
              <a:t>. B- Fortalecimiento de las capacidades productivas laborales para el escalamiento de la producción</a:t>
            </a:r>
          </a:p>
          <a:p>
            <a:r>
              <a:rPr lang="es-MX" sz="1400" dirty="0"/>
              <a:t>Además de los requisitos de las doctorales, ¿qué se sugiere?</a:t>
            </a:r>
          </a:p>
          <a:p>
            <a:r>
              <a:rPr lang="es-MX" sz="1400" dirty="0"/>
              <a:t>Argumentar bien por qué es un proyecto estratégico por qué no va a la convocatoria general qué hay de aporte al conocimiento y qué de solución concreta, qué se producirá, cuál es el destinatario concreto. Por ejemplo: es un proyecto que trata sobre violencia familiar. No decir en general que va a impactar en políticas públicas sino que va a generar, a partir del conocimiento alcanzado, cursos para sensibilizar a la comunidad de tal lugar, dictados en la sociedad de fomento tal y que me avalan tres demandantes interesades.</a:t>
            </a:r>
          </a:p>
          <a:p>
            <a:r>
              <a:rPr lang="es-MX" sz="1400" dirty="0"/>
              <a:t>Es decir, que haya transferencia o vinculación probada en el proyecto. No promesa de.</a:t>
            </a:r>
          </a:p>
          <a:p>
            <a:r>
              <a:rPr lang="es-MX" sz="1400" dirty="0"/>
              <a:t>Antecedentes: que se haya Integrado proyectos de vinculación, extensión. </a:t>
            </a:r>
          </a:p>
          <a:p>
            <a:r>
              <a:rPr lang="es-MX" sz="1400" dirty="0"/>
              <a:t>Si cuentan con avales, incluirlos. Por ejemplo, debajo de los proyectos, o de otro anexo. Por ejemplo: CV y avales</a:t>
            </a:r>
          </a:p>
          <a:p>
            <a:r>
              <a:rPr lang="es-MX" sz="1400" dirty="0"/>
              <a:t>Que el SIGEVA y el CV den cuenta del perfil de transferencia y vinculación de les candidates. ¿Cómo? Cursos, actividades en barrios, trabajo con sectores vulnerables, etc.</a:t>
            </a:r>
            <a:endParaRPr lang="es-AR" sz="1400" dirty="0"/>
          </a:p>
        </p:txBody>
      </p:sp>
    </p:spTree>
    <p:extLst>
      <p:ext uri="{BB962C8B-B14F-4D97-AF65-F5344CB8AC3E}">
        <p14:creationId xmlns:p14="http://schemas.microsoft.com/office/powerpoint/2010/main" val="3275231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1655AC-16E8-2AC3-ED02-A8C260EA0739}"/>
              </a:ext>
            </a:extLst>
          </p:cNvPr>
          <p:cNvSpPr>
            <a:spLocks noGrp="1"/>
          </p:cNvSpPr>
          <p:nvPr>
            <p:ph type="title"/>
          </p:nvPr>
        </p:nvSpPr>
        <p:spPr/>
        <p:txBody>
          <a:bodyPr>
            <a:normAutofit/>
          </a:bodyPr>
          <a:lstStyle/>
          <a:p>
            <a:r>
              <a:rPr lang="es-MX" dirty="0"/>
              <a:t>Becas doctorales CIT (Centros de Investigación y Transferencia)</a:t>
            </a:r>
            <a:endParaRPr lang="es-AR" dirty="0"/>
          </a:p>
        </p:txBody>
      </p:sp>
      <p:sp>
        <p:nvSpPr>
          <p:cNvPr id="3" name="Marcador de contenido 2">
            <a:extLst>
              <a:ext uri="{FF2B5EF4-FFF2-40B4-BE49-F238E27FC236}">
                <a16:creationId xmlns:a16="http://schemas.microsoft.com/office/drawing/2014/main" id="{81A30D83-AC6F-4F21-C25F-271819F45C89}"/>
              </a:ext>
            </a:extLst>
          </p:cNvPr>
          <p:cNvSpPr>
            <a:spLocks noGrp="1"/>
          </p:cNvSpPr>
          <p:nvPr>
            <p:ph idx="1"/>
          </p:nvPr>
        </p:nvSpPr>
        <p:spPr/>
        <p:txBody>
          <a:bodyPr/>
          <a:lstStyle/>
          <a:p>
            <a:r>
              <a:rPr lang="es-MX" dirty="0"/>
              <a:t>Tienen las mismas características pero para trasladarse a los Centros de Investigación y Transferencia del CONICET, que son 13 pero hay  abiertos 7</a:t>
            </a:r>
          </a:p>
          <a:p>
            <a:r>
              <a:rPr lang="es-MX" dirty="0"/>
              <a:t>Link: </a:t>
            </a:r>
            <a:r>
              <a:rPr lang="es-MX" dirty="0">
                <a:hlinkClick r:id="rId2"/>
              </a:rPr>
              <a:t>https://red.conicet.gov.ar/listado-cit/</a:t>
            </a:r>
            <a:endParaRPr lang="es-MX" dirty="0"/>
          </a:p>
          <a:p>
            <a:r>
              <a:rPr lang="es-AR" b="1" i="0" dirty="0">
                <a:solidFill>
                  <a:srgbClr val="111111"/>
                </a:solidFill>
                <a:effectLst/>
                <a:latin typeface="Roboto" panose="02000000000000000000" pitchFamily="2" charset="0"/>
              </a:rPr>
              <a:t>Villa María, Córdoba</a:t>
            </a:r>
            <a:r>
              <a:rPr lang="es-MX" b="1" i="0" dirty="0">
                <a:solidFill>
                  <a:srgbClr val="111111"/>
                </a:solidFill>
                <a:effectLst/>
                <a:latin typeface="Roboto" panose="02000000000000000000" pitchFamily="2" charset="0"/>
              </a:rPr>
              <a:t>: </a:t>
            </a:r>
            <a:r>
              <a:rPr lang="es-MX" b="0" i="0" dirty="0">
                <a:solidFill>
                  <a:srgbClr val="111111"/>
                </a:solidFill>
                <a:effectLst/>
                <a:latin typeface="Roboto" panose="02000000000000000000" pitchFamily="2" charset="0"/>
              </a:rPr>
              <a:t> Ciencias de la Salud, Educación, Arte y  Cultura</a:t>
            </a:r>
          </a:p>
          <a:p>
            <a:r>
              <a:rPr lang="es-AR" b="1" i="0" dirty="0">
                <a:solidFill>
                  <a:srgbClr val="111111"/>
                </a:solidFill>
                <a:effectLst/>
                <a:latin typeface="Roboto" panose="02000000000000000000" pitchFamily="2" charset="0"/>
              </a:rPr>
              <a:t>Santa Cruz</a:t>
            </a:r>
            <a:r>
              <a:rPr lang="es-MX" dirty="0">
                <a:solidFill>
                  <a:srgbClr val="111111"/>
                </a:solidFill>
                <a:latin typeface="Roboto" panose="02000000000000000000" pitchFamily="2" charset="0"/>
              </a:rPr>
              <a:t>: </a:t>
            </a:r>
            <a:r>
              <a:rPr lang="es-AR" dirty="0">
                <a:solidFill>
                  <a:srgbClr val="111111"/>
                </a:solidFill>
                <a:latin typeface="Roboto" panose="02000000000000000000" pitchFamily="2" charset="0"/>
              </a:rPr>
              <a:t>Turismo y producción de bienes culturales</a:t>
            </a:r>
          </a:p>
          <a:p>
            <a:r>
              <a:rPr lang="es-AR" b="1" i="0" dirty="0">
                <a:solidFill>
                  <a:srgbClr val="111111"/>
                </a:solidFill>
                <a:effectLst/>
                <a:latin typeface="Roboto" panose="02000000000000000000" pitchFamily="2" charset="0"/>
              </a:rPr>
              <a:t>Rafaela: </a:t>
            </a:r>
            <a:r>
              <a:rPr lang="es-MX" b="0" i="0" dirty="0">
                <a:solidFill>
                  <a:srgbClr val="111111"/>
                </a:solidFill>
                <a:effectLst/>
                <a:latin typeface="Roboto" panose="02000000000000000000" pitchFamily="2" charset="0"/>
              </a:rPr>
              <a:t>Educación, nuevas tecnologías de la comunicación y territorios.</a:t>
            </a:r>
            <a:endParaRPr lang="es-AR" b="0" i="0" dirty="0">
              <a:solidFill>
                <a:srgbClr val="111111"/>
              </a:solidFill>
              <a:effectLst/>
              <a:latin typeface="Roboto" panose="02000000000000000000" pitchFamily="2" charset="0"/>
            </a:endParaRPr>
          </a:p>
          <a:p>
            <a:endParaRPr lang="es-AR" dirty="0">
              <a:solidFill>
                <a:srgbClr val="111111"/>
              </a:solidFill>
              <a:latin typeface="Roboto" panose="02000000000000000000" pitchFamily="2" charset="0"/>
            </a:endParaRPr>
          </a:p>
          <a:p>
            <a:r>
              <a:rPr lang="es-AR" dirty="0">
                <a:solidFill>
                  <a:srgbClr val="111111"/>
                </a:solidFill>
                <a:latin typeface="Roboto" panose="02000000000000000000" pitchFamily="2" charset="0"/>
              </a:rPr>
              <a:t>Anuncian que: </a:t>
            </a:r>
            <a:r>
              <a:rPr lang="es-MX" b="0" i="0" dirty="0">
                <a:solidFill>
                  <a:srgbClr val="111111"/>
                </a:solidFill>
                <a:effectLst/>
                <a:latin typeface="Roboto" panose="02000000000000000000" pitchFamily="2" charset="0"/>
              </a:rPr>
              <a:t>facilitan la movilidad interna y el acceso a becas en los </a:t>
            </a:r>
            <a:r>
              <a:rPr lang="es-MX" b="0" i="0" dirty="0" err="1">
                <a:solidFill>
                  <a:srgbClr val="111111"/>
                </a:solidFill>
                <a:effectLst/>
                <a:latin typeface="Roboto" panose="02000000000000000000" pitchFamily="2" charset="0"/>
              </a:rPr>
              <a:t>CITs</a:t>
            </a:r>
            <a:r>
              <a:rPr lang="es-MX" b="0" i="0" dirty="0">
                <a:solidFill>
                  <a:srgbClr val="111111"/>
                </a:solidFill>
                <a:effectLst/>
                <a:latin typeface="Roboto" panose="02000000000000000000" pitchFamily="2" charset="0"/>
              </a:rPr>
              <a:t>.</a:t>
            </a:r>
            <a:r>
              <a:rPr lang="es-AR" b="0" i="0" dirty="0">
                <a:solidFill>
                  <a:srgbClr val="111111"/>
                </a:solidFill>
                <a:effectLst/>
                <a:latin typeface="Roboto" panose="02000000000000000000" pitchFamily="2" charset="0"/>
              </a:rPr>
              <a:t> </a:t>
            </a:r>
            <a:r>
              <a:rPr lang="es-AR" dirty="0">
                <a:solidFill>
                  <a:srgbClr val="111111"/>
                </a:solidFill>
                <a:latin typeface="Roboto" panose="02000000000000000000" pitchFamily="2" charset="0"/>
              </a:rPr>
              <a:t>(suena a facilidades para radicación)</a:t>
            </a:r>
            <a:br>
              <a:rPr lang="es-MX" dirty="0"/>
            </a:br>
            <a:endParaRPr lang="es-AR" dirty="0"/>
          </a:p>
        </p:txBody>
      </p:sp>
    </p:spTree>
    <p:extLst>
      <p:ext uri="{BB962C8B-B14F-4D97-AF65-F5344CB8AC3E}">
        <p14:creationId xmlns:p14="http://schemas.microsoft.com/office/powerpoint/2010/main" val="211954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BAEF31-71E7-4C54-BED9-F0D48772D29F}"/>
              </a:ext>
            </a:extLst>
          </p:cNvPr>
          <p:cNvSpPr>
            <a:spLocks noGrp="1"/>
          </p:cNvSpPr>
          <p:nvPr>
            <p:ph type="title"/>
          </p:nvPr>
        </p:nvSpPr>
        <p:spPr>
          <a:xfrm>
            <a:off x="2597426" y="0"/>
            <a:ext cx="8907186" cy="993913"/>
          </a:xfrm>
        </p:spPr>
        <p:txBody>
          <a:bodyPr>
            <a:normAutofit fontScale="90000"/>
          </a:bodyPr>
          <a:lstStyle/>
          <a:p>
            <a:br>
              <a:rPr lang="es-MX" dirty="0"/>
            </a:br>
            <a:r>
              <a:rPr lang="es-MX" dirty="0"/>
              <a:t>Becas </a:t>
            </a:r>
            <a:r>
              <a:rPr lang="es-MX" dirty="0" err="1"/>
              <a:t>findoc</a:t>
            </a:r>
            <a:r>
              <a:rPr lang="es-MX" dirty="0"/>
              <a:t>, qué se evalúa (2023)</a:t>
            </a:r>
            <a:br>
              <a:rPr lang="es-MX" dirty="0"/>
            </a:br>
            <a:br>
              <a:rPr lang="es-MX" dirty="0"/>
            </a:br>
            <a:br>
              <a:rPr lang="es-MX" dirty="0"/>
            </a:br>
            <a:endParaRPr lang="es-419" dirty="0"/>
          </a:p>
        </p:txBody>
      </p:sp>
      <p:graphicFrame>
        <p:nvGraphicFramePr>
          <p:cNvPr id="4" name="Marcador de contenido 3">
            <a:extLst>
              <a:ext uri="{FF2B5EF4-FFF2-40B4-BE49-F238E27FC236}">
                <a16:creationId xmlns:a16="http://schemas.microsoft.com/office/drawing/2014/main" id="{10B8515D-AD77-403B-A93E-74DB53CDC045}"/>
              </a:ext>
            </a:extLst>
          </p:cNvPr>
          <p:cNvGraphicFramePr>
            <a:graphicFrameLocks noGrp="1"/>
          </p:cNvGraphicFramePr>
          <p:nvPr>
            <p:ph idx="1"/>
          </p:nvPr>
        </p:nvGraphicFramePr>
        <p:xfrm>
          <a:off x="2451652" y="1000539"/>
          <a:ext cx="8375375" cy="4834660"/>
        </p:xfrm>
        <a:graphic>
          <a:graphicData uri="http://schemas.openxmlformats.org/drawingml/2006/table">
            <a:tbl>
              <a:tblPr firstRow="1" firstCol="1" bandRow="1">
                <a:tableStyleId>{5C22544A-7EE6-4342-B048-85BDC9FD1C3A}</a:tableStyleId>
              </a:tblPr>
              <a:tblGrid>
                <a:gridCol w="2399303">
                  <a:extLst>
                    <a:ext uri="{9D8B030D-6E8A-4147-A177-3AD203B41FA5}">
                      <a16:colId xmlns:a16="http://schemas.microsoft.com/office/drawing/2014/main" val="629316146"/>
                    </a:ext>
                  </a:extLst>
                </a:gridCol>
                <a:gridCol w="5976072">
                  <a:extLst>
                    <a:ext uri="{9D8B030D-6E8A-4147-A177-3AD203B41FA5}">
                      <a16:colId xmlns:a16="http://schemas.microsoft.com/office/drawing/2014/main" val="3536226729"/>
                    </a:ext>
                  </a:extLst>
                </a:gridCol>
              </a:tblGrid>
              <a:tr h="533919">
                <a:tc>
                  <a:txBody>
                    <a:bodyPr/>
                    <a:lstStyle/>
                    <a:p>
                      <a:pPr>
                        <a:lnSpc>
                          <a:spcPct val="107000"/>
                        </a:lnSpc>
                        <a:spcAft>
                          <a:spcPts val="800"/>
                        </a:spcAft>
                      </a:pPr>
                      <a:r>
                        <a:rPr lang="es-419" sz="1800" dirty="0">
                          <a:effectLst/>
                        </a:rPr>
                        <a:t>Dimensión</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419" sz="1800" dirty="0">
                          <a:effectLst/>
                          <a:latin typeface="Calibri" panose="020F0502020204030204" pitchFamily="34" charset="0"/>
                          <a:ea typeface="Calibri" panose="020F0502020204030204" pitchFamily="34" charset="0"/>
                          <a:cs typeface="Times New Roman" panose="02020603050405020304" pitchFamily="18" charset="0"/>
                        </a:rPr>
                        <a:t>Criterios</a:t>
                      </a:r>
                    </a:p>
                  </a:txBody>
                  <a:tcPr marL="68580" marR="68580" marT="0" marB="0"/>
                </a:tc>
                <a:extLst>
                  <a:ext uri="{0D108BD9-81ED-4DB2-BD59-A6C34878D82A}">
                    <a16:rowId xmlns:a16="http://schemas.microsoft.com/office/drawing/2014/main" val="1308883278"/>
                  </a:ext>
                </a:extLst>
              </a:tr>
              <a:tr h="4300741">
                <a:tc>
                  <a:txBody>
                    <a:bodyPr/>
                    <a:lstStyle/>
                    <a:p>
                      <a:r>
                        <a:rPr lang="es-MX" sz="1800" b="1" i="0" u="none" strike="noStrike" kern="1200" baseline="0" dirty="0">
                          <a:solidFill>
                            <a:schemeClr val="lt1"/>
                          </a:solidFill>
                          <a:latin typeface="+mn-lt"/>
                          <a:ea typeface="+mn-ea"/>
                          <a:cs typeface="+mn-cs"/>
                        </a:rPr>
                        <a:t>I) Antecedentes del/la solicitante en investigación y </a:t>
                      </a:r>
                      <a:endParaRPr lang="es-MX" sz="1800" b="0" i="0" u="none" strike="noStrike" kern="1200" baseline="0" dirty="0">
                        <a:solidFill>
                          <a:schemeClr val="lt1"/>
                        </a:solidFill>
                        <a:latin typeface="+mn-lt"/>
                        <a:ea typeface="+mn-ea"/>
                        <a:cs typeface="+mn-cs"/>
                      </a:endParaRPr>
                    </a:p>
                    <a:p>
                      <a:r>
                        <a:rPr lang="es-AR" sz="1800" b="1" i="0" u="none" strike="noStrike" kern="1200" baseline="0" dirty="0">
                          <a:solidFill>
                            <a:schemeClr val="lt1"/>
                          </a:solidFill>
                          <a:latin typeface="+mn-lt"/>
                          <a:ea typeface="+mn-ea"/>
                          <a:cs typeface="+mn-cs"/>
                        </a:rPr>
                        <a:t>docencia: </a:t>
                      </a:r>
                      <a:r>
                        <a:rPr lang="es-AR" sz="1800" b="0" i="0" u="none" strike="noStrike" kern="1200" baseline="0" dirty="0">
                          <a:solidFill>
                            <a:schemeClr val="lt1"/>
                          </a:solidFill>
                          <a:latin typeface="+mn-lt"/>
                          <a:ea typeface="+mn-ea"/>
                          <a:cs typeface="+mn-cs"/>
                        </a:rPr>
                        <a:t>	</a:t>
                      </a:r>
                    </a:p>
                    <a:p>
                      <a:endParaRPr lang="es-AR" sz="1800" b="0" i="0" u="none" strike="noStrike" kern="1200" baseline="0" dirty="0">
                        <a:solidFill>
                          <a:schemeClr val="lt1"/>
                        </a:solidFill>
                        <a:latin typeface="+mn-lt"/>
                        <a:ea typeface="+mn-ea"/>
                        <a:cs typeface="+mn-cs"/>
                      </a:endParaRPr>
                    </a:p>
                    <a:p>
                      <a:pPr>
                        <a:lnSpc>
                          <a:spcPct val="107000"/>
                        </a:lnSpc>
                        <a:spcAft>
                          <a:spcPts val="800"/>
                        </a:spcAft>
                      </a:pPr>
                      <a:r>
                        <a:rPr lang="es-419" sz="1800" dirty="0">
                          <a:effectLst/>
                        </a:rPr>
                        <a:t> (30 puntos)</a:t>
                      </a:r>
                    </a:p>
                    <a:p>
                      <a:pPr>
                        <a:lnSpc>
                          <a:spcPct val="107000"/>
                        </a:lnSpc>
                        <a:spcAft>
                          <a:spcPts val="800"/>
                        </a:spcAft>
                      </a:pPr>
                      <a:endParaRPr lang="es-419" sz="1800" dirty="0">
                        <a:effectLst/>
                        <a:latin typeface="Calibri" panose="020F0502020204030204" pitchFamily="34" charset="0"/>
                        <a:cs typeface="Times New Roman" panose="02020603050405020304" pitchFamily="18" charset="0"/>
                      </a:endParaRPr>
                    </a:p>
                  </a:txBody>
                  <a:tcPr marL="68580" marR="68580" marT="0" marB="0"/>
                </a:tc>
                <a:tc>
                  <a:txBody>
                    <a:bodyPr/>
                    <a:lstStyle/>
                    <a:p>
                      <a:r>
                        <a:rPr lang="es-MX" sz="2000" b="0" i="0" u="none" strike="noStrike" kern="1200" baseline="0" dirty="0">
                          <a:solidFill>
                            <a:schemeClr val="dk1"/>
                          </a:solidFill>
                          <a:latin typeface="Calibri" panose="020F0502020204030204" pitchFamily="34" charset="0"/>
                          <a:ea typeface="+mn-ea"/>
                          <a:cs typeface="Calibri" panose="020F0502020204030204" pitchFamily="34" charset="0"/>
                        </a:rPr>
                        <a:t>- Producción científica: cantidad y calidad:</a:t>
                      </a:r>
                    </a:p>
                    <a:p>
                      <a:r>
                        <a:rPr lang="es-MX" sz="2000" b="0" i="0" u="none" strike="noStrike" kern="1200" baseline="0" dirty="0">
                          <a:solidFill>
                            <a:schemeClr val="dk1"/>
                          </a:solidFill>
                          <a:latin typeface="Calibri" panose="020F0502020204030204" pitchFamily="34" charset="0"/>
                          <a:ea typeface="+mn-ea"/>
                          <a:cs typeface="Calibri" panose="020F0502020204030204" pitchFamily="34" charset="0"/>
                        </a:rPr>
                        <a:t>- Publicaciones con referato, indexadas y no indexadas</a:t>
                      </a:r>
                    </a:p>
                    <a:p>
                      <a:r>
                        <a:rPr lang="es-MX" sz="2000" b="0" i="0" u="none" strike="noStrike" kern="1200" baseline="0" dirty="0">
                          <a:solidFill>
                            <a:schemeClr val="dk1"/>
                          </a:solidFill>
                          <a:latin typeface="Calibri" panose="020F0502020204030204" pitchFamily="34" charset="0"/>
                          <a:ea typeface="+mn-ea"/>
                          <a:cs typeface="Calibri" panose="020F0502020204030204" pitchFamily="34" charset="0"/>
                        </a:rPr>
                        <a:t>- Presentaciones a congresos, </a:t>
                      </a:r>
                    </a:p>
                    <a:p>
                      <a:r>
                        <a:rPr lang="es-MX" sz="2000" b="0" i="0" u="none" strike="noStrike" kern="1200" baseline="0" dirty="0">
                          <a:solidFill>
                            <a:schemeClr val="dk1"/>
                          </a:solidFill>
                          <a:latin typeface="Calibri" panose="020F0502020204030204" pitchFamily="34" charset="0"/>
                          <a:ea typeface="+mn-ea"/>
                          <a:cs typeface="Calibri" panose="020F0502020204030204" pitchFamily="34" charset="0"/>
                        </a:rPr>
                        <a:t>- Capítulos de libros, </a:t>
                      </a:r>
                    </a:p>
                    <a:p>
                      <a:r>
                        <a:rPr lang="es-MX" sz="2000" b="0" i="0" u="none" strike="noStrike" kern="1200" baseline="0" dirty="0">
                          <a:solidFill>
                            <a:schemeClr val="dk1"/>
                          </a:solidFill>
                          <a:latin typeface="Calibri" panose="020F0502020204030204" pitchFamily="34" charset="0"/>
                          <a:ea typeface="+mn-ea"/>
                          <a:cs typeface="Calibri" panose="020F0502020204030204" pitchFamily="34" charset="0"/>
                        </a:rPr>
                        <a:t>- Tesis, </a:t>
                      </a:r>
                    </a:p>
                    <a:p>
                      <a:r>
                        <a:rPr lang="es-MX" sz="2000" b="0" i="0" u="none" strike="noStrike" kern="1200" baseline="0" dirty="0">
                          <a:solidFill>
                            <a:schemeClr val="dk1"/>
                          </a:solidFill>
                          <a:latin typeface="Calibri" panose="020F0502020204030204" pitchFamily="34" charset="0"/>
                          <a:ea typeface="+mn-ea"/>
                          <a:cs typeface="Calibri" panose="020F0502020204030204" pitchFamily="34" charset="0"/>
                        </a:rPr>
                        <a:t>- Participación en proyectos de investigación, Asistencia a reuniones científicas</a:t>
                      </a:r>
                    </a:p>
                    <a:p>
                      <a:r>
                        <a:rPr lang="es-MX" sz="2000" b="0" i="0" u="none" strike="noStrike" kern="1200" baseline="0" dirty="0">
                          <a:solidFill>
                            <a:schemeClr val="dk1"/>
                          </a:solidFill>
                          <a:latin typeface="Calibri" panose="020F0502020204030204" pitchFamily="34" charset="0"/>
                          <a:ea typeface="+mn-ea"/>
                          <a:cs typeface="Calibri" panose="020F0502020204030204" pitchFamily="34" charset="0"/>
                        </a:rPr>
                        <a:t>- Becas </a:t>
                      </a:r>
                    </a:p>
                    <a:p>
                      <a:r>
                        <a:rPr lang="es-MX" sz="2000" b="0" i="0" u="none" strike="noStrike" kern="1200" baseline="0" dirty="0">
                          <a:solidFill>
                            <a:schemeClr val="dk1"/>
                          </a:solidFill>
                          <a:latin typeface="Calibri" panose="020F0502020204030204" pitchFamily="34" charset="0"/>
                          <a:ea typeface="+mn-ea"/>
                          <a:cs typeface="Calibri" panose="020F0502020204030204" pitchFamily="34" charset="0"/>
                        </a:rPr>
                        <a:t>- Premios, </a:t>
                      </a:r>
                    </a:p>
                    <a:p>
                      <a:pPr marL="342900" indent="-342900">
                        <a:buFontTx/>
                        <a:buChar char="-"/>
                      </a:pPr>
                      <a:r>
                        <a:rPr lang="es-MX" sz="2000" b="0" i="0" u="none" strike="noStrike" kern="1200" baseline="0" dirty="0">
                          <a:solidFill>
                            <a:schemeClr val="dk1"/>
                          </a:solidFill>
                          <a:latin typeface="Calibri" panose="020F0502020204030204" pitchFamily="34" charset="0"/>
                          <a:ea typeface="+mn-ea"/>
                          <a:cs typeface="Calibri" panose="020F0502020204030204" pitchFamily="34" charset="0"/>
                        </a:rPr>
                        <a:t>Idiomas </a:t>
                      </a:r>
                    </a:p>
                    <a:p>
                      <a:pPr marL="0" indent="0">
                        <a:buFontTx/>
                        <a:buNone/>
                      </a:pPr>
                      <a:endParaRPr lang="es-MX" sz="2000" b="0" i="0" u="none" strike="noStrike" kern="1200" baseline="0" dirty="0">
                        <a:solidFill>
                          <a:schemeClr val="dk1"/>
                        </a:solidFill>
                        <a:latin typeface="Calibri" panose="020F0502020204030204" pitchFamily="34" charset="0"/>
                        <a:ea typeface="+mn-ea"/>
                        <a:cs typeface="Calibri" panose="020F0502020204030204" pitchFamily="34" charset="0"/>
                      </a:endParaRPr>
                    </a:p>
                    <a:p>
                      <a:r>
                        <a:rPr lang="es-MX" sz="2000" b="0" i="0" u="none" strike="noStrike" kern="1200" baseline="0" dirty="0">
                          <a:solidFill>
                            <a:schemeClr val="dk1"/>
                          </a:solidFill>
                          <a:latin typeface="Calibri" panose="020F0502020204030204" pitchFamily="34" charset="0"/>
                          <a:ea typeface="+mn-ea"/>
                          <a:cs typeface="Calibri" panose="020F0502020204030204" pitchFamily="34" charset="0"/>
                        </a:rPr>
                        <a:t>- Docencia (no menor a 6 meses)</a:t>
                      </a:r>
                      <a:r>
                        <a:rPr lang="es-MX" sz="1800" b="0" i="1" u="none" strike="noStrike" kern="1200" baseline="0" dirty="0">
                          <a:solidFill>
                            <a:schemeClr val="dk1"/>
                          </a:solidFill>
                          <a:latin typeface="+mn-lt"/>
                          <a:ea typeface="+mn-ea"/>
                          <a:cs typeface="+mn-cs"/>
                        </a:rPr>
                        <a:t> </a:t>
                      </a:r>
                      <a:r>
                        <a:rPr lang="es-MX" sz="1800" b="0" i="0" u="none" strike="noStrike" kern="1200" baseline="0" dirty="0">
                          <a:solidFill>
                            <a:schemeClr val="dk1"/>
                          </a:solidFill>
                          <a:latin typeface="+mn-lt"/>
                          <a:ea typeface="+mn-ea"/>
                          <a:cs typeface="+mn-cs"/>
                        </a:rPr>
                        <a:t>	</a:t>
                      </a:r>
                    </a:p>
                  </a:txBody>
                  <a:tcPr marL="68580" marR="68580" marT="0" marB="0"/>
                </a:tc>
                <a:extLst>
                  <a:ext uri="{0D108BD9-81ED-4DB2-BD59-A6C34878D82A}">
                    <a16:rowId xmlns:a16="http://schemas.microsoft.com/office/drawing/2014/main" val="2665890207"/>
                  </a:ext>
                </a:extLst>
              </a:tr>
            </a:tbl>
          </a:graphicData>
        </a:graphic>
      </p:graphicFrame>
    </p:spTree>
    <p:extLst>
      <p:ext uri="{BB962C8B-B14F-4D97-AF65-F5344CB8AC3E}">
        <p14:creationId xmlns:p14="http://schemas.microsoft.com/office/powerpoint/2010/main" val="1364525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BAEF31-71E7-4C54-BED9-F0D48772D29F}"/>
              </a:ext>
            </a:extLst>
          </p:cNvPr>
          <p:cNvSpPr>
            <a:spLocks noGrp="1"/>
          </p:cNvSpPr>
          <p:nvPr>
            <p:ph type="title"/>
          </p:nvPr>
        </p:nvSpPr>
        <p:spPr>
          <a:xfrm>
            <a:off x="2597426" y="0"/>
            <a:ext cx="8907186" cy="993913"/>
          </a:xfrm>
        </p:spPr>
        <p:txBody>
          <a:bodyPr>
            <a:normAutofit fontScale="90000"/>
          </a:bodyPr>
          <a:lstStyle/>
          <a:p>
            <a:br>
              <a:rPr lang="es-MX" dirty="0"/>
            </a:br>
            <a:r>
              <a:rPr lang="es-MX" dirty="0"/>
              <a:t>Becas </a:t>
            </a:r>
            <a:r>
              <a:rPr lang="es-MX" dirty="0" err="1"/>
              <a:t>findoc</a:t>
            </a:r>
            <a:r>
              <a:rPr lang="es-MX" dirty="0"/>
              <a:t>, qué se evalúa (2023)</a:t>
            </a:r>
            <a:br>
              <a:rPr lang="es-MX" dirty="0"/>
            </a:br>
            <a:br>
              <a:rPr lang="es-MX" dirty="0"/>
            </a:br>
            <a:br>
              <a:rPr lang="es-MX" dirty="0"/>
            </a:br>
            <a:endParaRPr lang="es-419" dirty="0"/>
          </a:p>
        </p:txBody>
      </p:sp>
      <p:graphicFrame>
        <p:nvGraphicFramePr>
          <p:cNvPr id="4" name="Marcador de contenido 3">
            <a:extLst>
              <a:ext uri="{FF2B5EF4-FFF2-40B4-BE49-F238E27FC236}">
                <a16:creationId xmlns:a16="http://schemas.microsoft.com/office/drawing/2014/main" id="{10B8515D-AD77-403B-A93E-74DB53CDC045}"/>
              </a:ext>
            </a:extLst>
          </p:cNvPr>
          <p:cNvGraphicFramePr>
            <a:graphicFrameLocks noGrp="1"/>
          </p:cNvGraphicFramePr>
          <p:nvPr>
            <p:ph idx="1"/>
          </p:nvPr>
        </p:nvGraphicFramePr>
        <p:xfrm>
          <a:off x="2451652" y="1000539"/>
          <a:ext cx="8375375" cy="4953519"/>
        </p:xfrm>
        <a:graphic>
          <a:graphicData uri="http://schemas.openxmlformats.org/drawingml/2006/table">
            <a:tbl>
              <a:tblPr firstRow="1" firstCol="1" bandRow="1">
                <a:tableStyleId>{5C22544A-7EE6-4342-B048-85BDC9FD1C3A}</a:tableStyleId>
              </a:tblPr>
              <a:tblGrid>
                <a:gridCol w="2399303">
                  <a:extLst>
                    <a:ext uri="{9D8B030D-6E8A-4147-A177-3AD203B41FA5}">
                      <a16:colId xmlns:a16="http://schemas.microsoft.com/office/drawing/2014/main" val="629316146"/>
                    </a:ext>
                  </a:extLst>
                </a:gridCol>
                <a:gridCol w="5976072">
                  <a:extLst>
                    <a:ext uri="{9D8B030D-6E8A-4147-A177-3AD203B41FA5}">
                      <a16:colId xmlns:a16="http://schemas.microsoft.com/office/drawing/2014/main" val="3536226729"/>
                    </a:ext>
                  </a:extLst>
                </a:gridCol>
              </a:tblGrid>
              <a:tr h="533919">
                <a:tc>
                  <a:txBody>
                    <a:bodyPr/>
                    <a:lstStyle/>
                    <a:p>
                      <a:pPr>
                        <a:lnSpc>
                          <a:spcPct val="107000"/>
                        </a:lnSpc>
                        <a:spcAft>
                          <a:spcPts val="800"/>
                        </a:spcAft>
                      </a:pPr>
                      <a:r>
                        <a:rPr lang="es-419" sz="1800" dirty="0">
                          <a:effectLst/>
                        </a:rPr>
                        <a:t>Dimensión</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419" sz="1800" dirty="0">
                          <a:effectLst/>
                          <a:latin typeface="Calibri" panose="020F0502020204030204" pitchFamily="34" charset="0"/>
                          <a:ea typeface="Calibri" panose="020F0502020204030204" pitchFamily="34" charset="0"/>
                          <a:cs typeface="Times New Roman" panose="02020603050405020304" pitchFamily="18" charset="0"/>
                        </a:rPr>
                        <a:t>Criterios</a:t>
                      </a:r>
                    </a:p>
                  </a:txBody>
                  <a:tcPr marL="68580" marR="68580" marT="0" marB="0"/>
                </a:tc>
                <a:extLst>
                  <a:ext uri="{0D108BD9-81ED-4DB2-BD59-A6C34878D82A}">
                    <a16:rowId xmlns:a16="http://schemas.microsoft.com/office/drawing/2014/main" val="1308883278"/>
                  </a:ext>
                </a:extLst>
              </a:tr>
              <a:tr h="4300741">
                <a:tc>
                  <a:txBody>
                    <a:bodyPr/>
                    <a:lstStyle/>
                    <a:p>
                      <a:r>
                        <a:rPr lang="es-MX" sz="1800" b="1" i="0" u="none" strike="noStrike" kern="1200" baseline="0" dirty="0">
                          <a:solidFill>
                            <a:schemeClr val="lt1"/>
                          </a:solidFill>
                          <a:latin typeface="+mn-lt"/>
                          <a:ea typeface="+mn-ea"/>
                          <a:cs typeface="+mn-cs"/>
                        </a:rPr>
                        <a:t>II) Carrera de doctorado y plan de tesis</a:t>
                      </a:r>
                      <a:r>
                        <a:rPr lang="es-MX" sz="1800" b="0" i="0" u="none" strike="noStrike" kern="1200" baseline="0" dirty="0">
                          <a:solidFill>
                            <a:schemeClr val="lt1"/>
                          </a:solidFill>
                          <a:latin typeface="+mn-lt"/>
                          <a:ea typeface="+mn-ea"/>
                          <a:cs typeface="+mn-cs"/>
                        </a:rPr>
                        <a:t>: 	</a:t>
                      </a:r>
                    </a:p>
                    <a:p>
                      <a:pPr>
                        <a:lnSpc>
                          <a:spcPct val="107000"/>
                        </a:lnSpc>
                        <a:spcAft>
                          <a:spcPts val="800"/>
                        </a:spcAft>
                      </a:pPr>
                      <a:endParaRPr lang="es-419" sz="1800" dirty="0">
                        <a:effectLst/>
                        <a:latin typeface="Calibri" panose="020F0502020204030204" pitchFamily="34" charset="0"/>
                        <a:cs typeface="Times New Roman" panose="02020603050405020304" pitchFamily="18" charset="0"/>
                      </a:endParaRPr>
                    </a:p>
                    <a:p>
                      <a:pPr>
                        <a:lnSpc>
                          <a:spcPct val="107000"/>
                        </a:lnSpc>
                        <a:spcAft>
                          <a:spcPts val="800"/>
                        </a:spcAft>
                      </a:pPr>
                      <a:r>
                        <a:rPr lang="es-419" sz="1800" dirty="0">
                          <a:effectLst/>
                          <a:latin typeface="Calibri" panose="020F0502020204030204" pitchFamily="34" charset="0"/>
                          <a:cs typeface="Times New Roman" panose="02020603050405020304" pitchFamily="18" charset="0"/>
                        </a:rPr>
                        <a:t>(50 puntos)</a:t>
                      </a:r>
                    </a:p>
                  </a:txBody>
                  <a:tcPr marL="68580" marR="68580" marT="0" marB="0"/>
                </a:tc>
                <a:tc>
                  <a:txBody>
                    <a:bodyPr/>
                    <a:lstStyle/>
                    <a:p>
                      <a:r>
                        <a:rPr lang="es-MX" sz="2000" b="0" i="0" u="none" strike="noStrike" kern="1200" baseline="0" dirty="0">
                          <a:solidFill>
                            <a:schemeClr val="dk1"/>
                          </a:solidFill>
                          <a:latin typeface="Calibri" panose="020F0502020204030204" pitchFamily="34" charset="0"/>
                          <a:ea typeface="+mn-ea"/>
                          <a:cs typeface="Calibri" panose="020F0502020204030204" pitchFamily="34" charset="0"/>
                        </a:rPr>
                        <a:t>C</a:t>
                      </a:r>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ursos y pasantías homologables por cursos realizados, para acreditar al plan de la carrera de doctorado. </a:t>
                      </a:r>
                    </a:p>
                    <a:p>
                      <a:endParaRPr lang="es-MX" sz="1800" b="0" i="0" u="none" strike="noStrike" kern="1200" baseline="0" dirty="0">
                        <a:solidFill>
                          <a:schemeClr val="dk1"/>
                        </a:solidFill>
                        <a:latin typeface="Calibri" panose="020F0502020204030204" pitchFamily="34" charset="0"/>
                        <a:ea typeface="+mn-ea"/>
                        <a:cs typeface="Calibri" panose="020F0502020204030204" pitchFamily="34" charset="0"/>
                      </a:endParaRPr>
                    </a:p>
                    <a:p>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Se considerará si se justifica la adjudicación de esta beca a los efectos de que se pueda proseguir con el plan de tesis y llegar a la concreción del doctorado en el plazo de dos años (elaborar el plan de trabajo para 2 años). </a:t>
                      </a:r>
                    </a:p>
                    <a:p>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a:t>
                      </a:r>
                      <a:r>
                        <a:rPr lang="es-MX" dirty="0">
                          <a:latin typeface="Calibri" panose="020F0502020204030204" pitchFamily="34" charset="0"/>
                          <a:cs typeface="Calibri" panose="020F0502020204030204" pitchFamily="34" charset="0"/>
                        </a:rPr>
                        <a:t>en el plan de trabajo de </a:t>
                      </a:r>
                      <a:r>
                        <a:rPr lang="es-MX" b="1" dirty="0">
                          <a:latin typeface="Calibri" panose="020F0502020204030204" pitchFamily="34" charset="0"/>
                          <a:cs typeface="Calibri" panose="020F0502020204030204" pitchFamily="34" charset="0"/>
                        </a:rPr>
                        <a:t>una fundamentación de la solicitud de beca, donde se exponga la justificación del financiamiento de la etapa final del doctorado</a:t>
                      </a:r>
                      <a:r>
                        <a:rPr lang="es-MX" dirty="0">
                          <a:latin typeface="Calibri" panose="020F0502020204030204" pitchFamily="34" charset="0"/>
                          <a:cs typeface="Calibri" panose="020F0502020204030204" pitchFamily="34" charset="0"/>
                        </a:rPr>
                        <a:t>. Dicha argumentación será considerada en la evaluación académica”</a:t>
                      </a:r>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	</a:t>
                      </a:r>
                    </a:p>
                    <a:p>
                      <a:endParaRPr lang="es-MX" sz="1800" b="0" i="0" u="none" strike="noStrike" kern="1200" baseline="0" dirty="0">
                        <a:solidFill>
                          <a:schemeClr val="dk1"/>
                        </a:solidFill>
                        <a:latin typeface="Calibri" panose="020F0502020204030204" pitchFamily="34" charset="0"/>
                        <a:ea typeface="+mn-ea"/>
                        <a:cs typeface="Calibri" panose="020F0502020204030204" pitchFamily="34" charset="0"/>
                      </a:endParaRPr>
                    </a:p>
                    <a:p>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Adjunto: grado de avance de la tesis doctoral (5 páginas)</a:t>
                      </a:r>
                    </a:p>
                    <a:p>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Admisión al doctorado: Aprobación definitiva</a:t>
                      </a:r>
                    </a:p>
                    <a:p>
                      <a:endParaRPr lang="es-MX" sz="1800" b="0" i="0" u="none" strike="noStrike" kern="1200" baseline="0" dirty="0">
                        <a:solidFill>
                          <a:schemeClr val="dk1"/>
                        </a:solidFill>
                        <a:latin typeface="Calibri" panose="020F0502020204030204" pitchFamily="34" charset="0"/>
                        <a:ea typeface="+mn-ea"/>
                        <a:cs typeface="Calibri" panose="020F0502020204030204" pitchFamily="34" charset="0"/>
                      </a:endParaRPr>
                    </a:p>
                    <a:p>
                      <a:endParaRPr lang="es-MX" sz="1800" b="0" i="0" u="none" strike="noStrike" kern="1200" baseline="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2665890207"/>
                  </a:ext>
                </a:extLst>
              </a:tr>
            </a:tbl>
          </a:graphicData>
        </a:graphic>
      </p:graphicFrame>
    </p:spTree>
    <p:extLst>
      <p:ext uri="{BB962C8B-B14F-4D97-AF65-F5344CB8AC3E}">
        <p14:creationId xmlns:p14="http://schemas.microsoft.com/office/powerpoint/2010/main" val="3319876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BAEF31-71E7-4C54-BED9-F0D48772D29F}"/>
              </a:ext>
            </a:extLst>
          </p:cNvPr>
          <p:cNvSpPr>
            <a:spLocks noGrp="1"/>
          </p:cNvSpPr>
          <p:nvPr>
            <p:ph type="title"/>
          </p:nvPr>
        </p:nvSpPr>
        <p:spPr>
          <a:xfrm>
            <a:off x="2597426" y="0"/>
            <a:ext cx="8907186" cy="993913"/>
          </a:xfrm>
        </p:spPr>
        <p:txBody>
          <a:bodyPr>
            <a:normAutofit fontScale="90000"/>
          </a:bodyPr>
          <a:lstStyle/>
          <a:p>
            <a:br>
              <a:rPr lang="es-MX" dirty="0"/>
            </a:br>
            <a:r>
              <a:rPr lang="es-MX" dirty="0"/>
              <a:t>Becas </a:t>
            </a:r>
            <a:r>
              <a:rPr lang="es-MX" dirty="0" err="1"/>
              <a:t>findoc</a:t>
            </a:r>
            <a:r>
              <a:rPr lang="es-MX" dirty="0"/>
              <a:t>, qué se evalúa (2023)</a:t>
            </a:r>
            <a:br>
              <a:rPr lang="es-MX" dirty="0"/>
            </a:br>
            <a:br>
              <a:rPr lang="es-MX" dirty="0"/>
            </a:br>
            <a:br>
              <a:rPr lang="es-MX" dirty="0"/>
            </a:br>
            <a:endParaRPr lang="es-419" dirty="0"/>
          </a:p>
        </p:txBody>
      </p:sp>
      <p:graphicFrame>
        <p:nvGraphicFramePr>
          <p:cNvPr id="4" name="Marcador de contenido 3">
            <a:extLst>
              <a:ext uri="{FF2B5EF4-FFF2-40B4-BE49-F238E27FC236}">
                <a16:creationId xmlns:a16="http://schemas.microsoft.com/office/drawing/2014/main" id="{10B8515D-AD77-403B-A93E-74DB53CDC045}"/>
              </a:ext>
            </a:extLst>
          </p:cNvPr>
          <p:cNvGraphicFramePr>
            <a:graphicFrameLocks noGrp="1"/>
          </p:cNvGraphicFramePr>
          <p:nvPr>
            <p:ph idx="1"/>
          </p:nvPr>
        </p:nvGraphicFramePr>
        <p:xfrm>
          <a:off x="2451652" y="1000539"/>
          <a:ext cx="8375375" cy="5745999"/>
        </p:xfrm>
        <a:graphic>
          <a:graphicData uri="http://schemas.openxmlformats.org/drawingml/2006/table">
            <a:tbl>
              <a:tblPr firstRow="1" firstCol="1" bandRow="1">
                <a:tableStyleId>{5C22544A-7EE6-4342-B048-85BDC9FD1C3A}</a:tableStyleId>
              </a:tblPr>
              <a:tblGrid>
                <a:gridCol w="2399303">
                  <a:extLst>
                    <a:ext uri="{9D8B030D-6E8A-4147-A177-3AD203B41FA5}">
                      <a16:colId xmlns:a16="http://schemas.microsoft.com/office/drawing/2014/main" val="629316146"/>
                    </a:ext>
                  </a:extLst>
                </a:gridCol>
                <a:gridCol w="5976072">
                  <a:extLst>
                    <a:ext uri="{9D8B030D-6E8A-4147-A177-3AD203B41FA5}">
                      <a16:colId xmlns:a16="http://schemas.microsoft.com/office/drawing/2014/main" val="3536226729"/>
                    </a:ext>
                  </a:extLst>
                </a:gridCol>
              </a:tblGrid>
              <a:tr h="533919">
                <a:tc>
                  <a:txBody>
                    <a:bodyPr/>
                    <a:lstStyle/>
                    <a:p>
                      <a:pPr>
                        <a:lnSpc>
                          <a:spcPct val="107000"/>
                        </a:lnSpc>
                        <a:spcAft>
                          <a:spcPts val="800"/>
                        </a:spcAft>
                      </a:pPr>
                      <a:r>
                        <a:rPr lang="es-419" sz="1800" dirty="0">
                          <a:effectLst/>
                        </a:rPr>
                        <a:t>Dimensión</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419" sz="1800" dirty="0">
                          <a:effectLst/>
                          <a:latin typeface="Calibri" panose="020F0502020204030204" pitchFamily="34" charset="0"/>
                          <a:ea typeface="Calibri" panose="020F0502020204030204" pitchFamily="34" charset="0"/>
                          <a:cs typeface="Times New Roman" panose="02020603050405020304" pitchFamily="18" charset="0"/>
                        </a:rPr>
                        <a:t>Criterios</a:t>
                      </a:r>
                    </a:p>
                  </a:txBody>
                  <a:tcPr marL="68580" marR="68580" marT="0" marB="0"/>
                </a:tc>
                <a:extLst>
                  <a:ext uri="{0D108BD9-81ED-4DB2-BD59-A6C34878D82A}">
                    <a16:rowId xmlns:a16="http://schemas.microsoft.com/office/drawing/2014/main" val="1308883278"/>
                  </a:ext>
                </a:extLst>
              </a:tr>
              <a:tr h="4300741">
                <a:tc>
                  <a:txBody>
                    <a:bodyPr/>
                    <a:lstStyle/>
                    <a:p>
                      <a:r>
                        <a:rPr lang="es-MX" sz="1800" b="1" i="0" u="none" strike="noStrike" kern="1200" baseline="0" dirty="0">
                          <a:solidFill>
                            <a:schemeClr val="lt1"/>
                          </a:solidFill>
                          <a:latin typeface="+mn-lt"/>
                          <a:ea typeface="+mn-ea"/>
                          <a:cs typeface="+mn-cs"/>
                        </a:rPr>
                        <a:t>III) Consistencia integral de la presentación entre el plan de trabajo, la formación del/la Postulante, la dirección </a:t>
                      </a:r>
                      <a:r>
                        <a:rPr lang="es-MX" sz="1800" b="0" i="0" u="none" strike="noStrike" kern="1200" baseline="0" dirty="0">
                          <a:solidFill>
                            <a:schemeClr val="lt1"/>
                          </a:solidFill>
                          <a:latin typeface="+mn-lt"/>
                          <a:ea typeface="+mn-ea"/>
                          <a:cs typeface="+mn-cs"/>
                        </a:rPr>
                        <a:t>y </a:t>
                      </a:r>
                      <a:r>
                        <a:rPr lang="es-MX" sz="1800" b="1" i="0" u="none" strike="noStrike" kern="1200" baseline="0" dirty="0">
                          <a:solidFill>
                            <a:schemeClr val="lt1"/>
                          </a:solidFill>
                          <a:latin typeface="+mn-lt"/>
                          <a:ea typeface="+mn-ea"/>
                          <a:cs typeface="+mn-cs"/>
                        </a:rPr>
                        <a:t>lugar de trabajo. </a:t>
                      </a:r>
                      <a:r>
                        <a:rPr lang="es-MX" sz="1800" b="0" i="0" u="none" strike="noStrike" kern="1200" baseline="0" dirty="0">
                          <a:solidFill>
                            <a:schemeClr val="lt1"/>
                          </a:solidFill>
                          <a:latin typeface="+mn-lt"/>
                          <a:ea typeface="+mn-ea"/>
                          <a:cs typeface="+mn-cs"/>
                        </a:rPr>
                        <a:t>	</a:t>
                      </a:r>
                    </a:p>
                    <a:p>
                      <a:endParaRPr lang="es-MX" sz="1800" b="0" i="0" u="none" strike="noStrike" kern="1200" baseline="0" dirty="0">
                        <a:solidFill>
                          <a:schemeClr val="lt1"/>
                        </a:solidFill>
                        <a:latin typeface="+mn-lt"/>
                        <a:ea typeface="+mn-ea"/>
                        <a:cs typeface="+mn-cs"/>
                      </a:endParaRPr>
                    </a:p>
                    <a:p>
                      <a:r>
                        <a:rPr lang="es-MX" sz="1800" b="0" i="0" u="none" strike="noStrike" kern="1200" baseline="0" dirty="0">
                          <a:solidFill>
                            <a:schemeClr val="lt1"/>
                          </a:solidFill>
                          <a:latin typeface="+mn-lt"/>
                          <a:ea typeface="+mn-ea"/>
                          <a:cs typeface="+mn-cs"/>
                        </a:rPr>
                        <a:t>(20 puntos)</a:t>
                      </a:r>
                    </a:p>
                    <a:p>
                      <a:pPr>
                        <a:lnSpc>
                          <a:spcPct val="107000"/>
                        </a:lnSpc>
                        <a:spcAft>
                          <a:spcPts val="800"/>
                        </a:spcAft>
                      </a:pPr>
                      <a:endParaRPr lang="es-419" sz="1800" dirty="0">
                        <a:effectLst/>
                        <a:latin typeface="Calibri" panose="020F0502020204030204" pitchFamily="34" charset="0"/>
                        <a:cs typeface="Times New Roman" panose="02020603050405020304" pitchFamily="18" charset="0"/>
                      </a:endParaRPr>
                    </a:p>
                  </a:txBody>
                  <a:tcPr marL="68580" marR="68580" marT="0" marB="0"/>
                </a:tc>
                <a:tc>
                  <a:txBody>
                    <a:bodyPr/>
                    <a:lstStyle/>
                    <a:p>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Si el plan de trabajo es factible en relación a:</a:t>
                      </a:r>
                    </a:p>
                    <a:p>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 La formación del/de la postulante, </a:t>
                      </a:r>
                    </a:p>
                    <a:p>
                      <a:pPr marL="285750" indent="-285750">
                        <a:buFontTx/>
                        <a:buChar char="-"/>
                      </a:pPr>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Sus conocimientos en la temática, </a:t>
                      </a:r>
                    </a:p>
                    <a:p>
                      <a:pPr marL="285750" indent="-285750">
                        <a:buFontTx/>
                        <a:buChar char="-"/>
                      </a:pPr>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La Dirección (Director/a y Codirector/a) propuesta, </a:t>
                      </a:r>
                    </a:p>
                    <a:p>
                      <a:pPr marL="285750" indent="-285750">
                        <a:buFontTx/>
                        <a:buChar char="-"/>
                      </a:pPr>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El lugar de trabajo y la disponibilidad de recursos para llevarlo a cabo. </a:t>
                      </a:r>
                    </a:p>
                    <a:p>
                      <a:pPr marL="285750" indent="-285750">
                        <a:buFontTx/>
                        <a:buChar char="-"/>
                      </a:pPr>
                      <a:endParaRPr lang="es-MX" sz="1800" b="0" i="0" u="none" strike="noStrike" kern="1200" baseline="0" dirty="0">
                        <a:solidFill>
                          <a:schemeClr val="dk1"/>
                        </a:solidFill>
                        <a:latin typeface="Calibri" panose="020F0502020204030204" pitchFamily="34" charset="0"/>
                        <a:ea typeface="+mn-ea"/>
                        <a:cs typeface="Calibri" panose="020F0502020204030204" pitchFamily="34" charset="0"/>
                      </a:endParaRPr>
                    </a:p>
                    <a:p>
                      <a:pPr marL="0" indent="0">
                        <a:buFontTx/>
                        <a:buNone/>
                      </a:pPr>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Se tendrá en cuenta el grado de consistencia entre el plan de trabajo, la formación del/de la postulante, la trayectoria del/de la Director/a y Codirector/a, y el lugar de trabajo propuestos. </a:t>
                      </a:r>
                    </a:p>
                    <a:p>
                      <a:pPr marL="0" indent="0">
                        <a:buFontTx/>
                        <a:buNone/>
                      </a:pPr>
                      <a:endParaRPr lang="es-MX" sz="1800" b="0" i="0" u="none" strike="noStrike" kern="1200" baseline="0" dirty="0">
                        <a:solidFill>
                          <a:schemeClr val="dk1"/>
                        </a:solidFill>
                        <a:latin typeface="Calibri" panose="020F0502020204030204" pitchFamily="34" charset="0"/>
                        <a:ea typeface="+mn-ea"/>
                        <a:cs typeface="Calibri" panose="020F0502020204030204" pitchFamily="34" charset="0"/>
                      </a:endParaRPr>
                    </a:p>
                    <a:p>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Se analizarán las principales fortalezas y debilidades de la presentación de manera integral. </a:t>
                      </a:r>
                    </a:p>
                    <a:p>
                      <a:endParaRPr lang="es-MX" sz="1800" b="0" i="0" u="none" strike="noStrike" kern="1200" baseline="0" dirty="0">
                        <a:solidFill>
                          <a:schemeClr val="dk1"/>
                        </a:solidFill>
                        <a:latin typeface="Calibri" panose="020F0502020204030204" pitchFamily="34" charset="0"/>
                        <a:ea typeface="+mn-ea"/>
                        <a:cs typeface="Calibri" panose="020F0502020204030204" pitchFamily="34" charset="0"/>
                      </a:endParaRPr>
                    </a:p>
                    <a:p>
                      <a:r>
                        <a:rPr lang="es-MX" sz="1800" b="0" i="0" u="none" strike="noStrike" kern="1200" baseline="0" dirty="0">
                          <a:solidFill>
                            <a:schemeClr val="dk1"/>
                          </a:solidFill>
                          <a:latin typeface="Calibri" panose="020F0502020204030204" pitchFamily="34" charset="0"/>
                          <a:ea typeface="+mn-ea"/>
                          <a:cs typeface="Calibri" panose="020F0502020204030204" pitchFamily="34" charset="0"/>
                        </a:rPr>
                        <a:t>Se tendrá en cuenta el potencial de consecución de resultados significativos en el corto plazo. 	(La posibilidad de finalizar la tesis en dos años</a:t>
                      </a:r>
                    </a:p>
                    <a:p>
                      <a:endParaRPr lang="es-MX" sz="1800" b="0" i="0" u="none" strike="noStrike" kern="1200" baseline="0" dirty="0">
                        <a:solidFill>
                          <a:schemeClr val="dk1"/>
                        </a:solidFill>
                        <a:latin typeface="Calibri" panose="020F0502020204030204" pitchFamily="34" charset="0"/>
                        <a:ea typeface="+mn-ea"/>
                        <a:cs typeface="Calibri" panose="020F0502020204030204" pitchFamily="34" charset="0"/>
                      </a:endParaRPr>
                    </a:p>
                  </a:txBody>
                  <a:tcPr marL="68580" marR="68580" marT="0" marB="0"/>
                </a:tc>
                <a:extLst>
                  <a:ext uri="{0D108BD9-81ED-4DB2-BD59-A6C34878D82A}">
                    <a16:rowId xmlns:a16="http://schemas.microsoft.com/office/drawing/2014/main" val="2665890207"/>
                  </a:ext>
                </a:extLst>
              </a:tr>
            </a:tbl>
          </a:graphicData>
        </a:graphic>
      </p:graphicFrame>
    </p:spTree>
    <p:extLst>
      <p:ext uri="{BB962C8B-B14F-4D97-AF65-F5344CB8AC3E}">
        <p14:creationId xmlns:p14="http://schemas.microsoft.com/office/powerpoint/2010/main" val="1722843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B997A5-2EA5-4EB8-8A8C-00B371364D27}"/>
              </a:ext>
            </a:extLst>
          </p:cNvPr>
          <p:cNvSpPr>
            <a:spLocks noGrp="1"/>
          </p:cNvSpPr>
          <p:nvPr>
            <p:ph type="title"/>
          </p:nvPr>
        </p:nvSpPr>
        <p:spPr/>
        <p:txBody>
          <a:bodyPr>
            <a:normAutofit fontScale="90000"/>
          </a:bodyPr>
          <a:lstStyle/>
          <a:p>
            <a:r>
              <a:rPr lang="es-MX" dirty="0"/>
              <a:t>Tipos de becas a concursar</a:t>
            </a:r>
            <a:br>
              <a:rPr lang="es-MX" dirty="0"/>
            </a:br>
            <a:br>
              <a:rPr lang="es-MX" dirty="0"/>
            </a:br>
            <a:r>
              <a:rPr lang="es-MX" dirty="0"/>
              <a:t>(*</a:t>
            </a:r>
            <a:r>
              <a:rPr lang="es-MX" sz="2000" dirty="0"/>
              <a:t>tener en cuenta que el límite de la fecha de presentación varía</a:t>
            </a:r>
            <a:br>
              <a:rPr lang="es-MX" sz="2000" dirty="0"/>
            </a:br>
            <a:r>
              <a:rPr lang="es-MX" sz="2000" dirty="0"/>
              <a:t>según el último dígito del DNI. Consultar en la página del CONICET)</a:t>
            </a:r>
            <a:br>
              <a:rPr lang="es-MX" dirty="0"/>
            </a:br>
            <a:br>
              <a:rPr lang="es-MX" dirty="0"/>
            </a:br>
            <a:endParaRPr lang="es-419" sz="2400" dirty="0"/>
          </a:p>
        </p:txBody>
      </p:sp>
      <p:graphicFrame>
        <p:nvGraphicFramePr>
          <p:cNvPr id="6" name="Marcador de contenido 5">
            <a:extLst>
              <a:ext uri="{FF2B5EF4-FFF2-40B4-BE49-F238E27FC236}">
                <a16:creationId xmlns:a16="http://schemas.microsoft.com/office/drawing/2014/main" id="{955665D0-54CB-A504-BF57-443D46303678}"/>
              </a:ext>
            </a:extLst>
          </p:cNvPr>
          <p:cNvGraphicFramePr>
            <a:graphicFrameLocks noGrp="1"/>
          </p:cNvGraphicFramePr>
          <p:nvPr>
            <p:ph idx="1"/>
            <p:extLst>
              <p:ext uri="{D42A27DB-BD31-4B8C-83A1-F6EECF244321}">
                <p14:modId xmlns:p14="http://schemas.microsoft.com/office/powerpoint/2010/main" val="3648773224"/>
              </p:ext>
            </p:extLst>
          </p:nvPr>
        </p:nvGraphicFramePr>
        <p:xfrm>
          <a:off x="2107096" y="2769705"/>
          <a:ext cx="7636665" cy="3192842"/>
        </p:xfrm>
        <a:graphic>
          <a:graphicData uri="http://schemas.openxmlformats.org/drawingml/2006/table">
            <a:tbl>
              <a:tblPr firstRow="1" firstCol="1" bandRow="1">
                <a:tableStyleId>{5C22544A-7EE6-4342-B048-85BDC9FD1C3A}</a:tableStyleId>
              </a:tblPr>
              <a:tblGrid>
                <a:gridCol w="1526613">
                  <a:extLst>
                    <a:ext uri="{9D8B030D-6E8A-4147-A177-3AD203B41FA5}">
                      <a16:colId xmlns:a16="http://schemas.microsoft.com/office/drawing/2014/main" val="3933523065"/>
                    </a:ext>
                  </a:extLst>
                </a:gridCol>
                <a:gridCol w="1527513">
                  <a:extLst>
                    <a:ext uri="{9D8B030D-6E8A-4147-A177-3AD203B41FA5}">
                      <a16:colId xmlns:a16="http://schemas.microsoft.com/office/drawing/2014/main" val="2575692543"/>
                    </a:ext>
                  </a:extLst>
                </a:gridCol>
                <a:gridCol w="1527513">
                  <a:extLst>
                    <a:ext uri="{9D8B030D-6E8A-4147-A177-3AD203B41FA5}">
                      <a16:colId xmlns:a16="http://schemas.microsoft.com/office/drawing/2014/main" val="2225111677"/>
                    </a:ext>
                  </a:extLst>
                </a:gridCol>
                <a:gridCol w="1527513">
                  <a:extLst>
                    <a:ext uri="{9D8B030D-6E8A-4147-A177-3AD203B41FA5}">
                      <a16:colId xmlns:a16="http://schemas.microsoft.com/office/drawing/2014/main" val="1943359507"/>
                    </a:ext>
                  </a:extLst>
                </a:gridCol>
                <a:gridCol w="1527513">
                  <a:extLst>
                    <a:ext uri="{9D8B030D-6E8A-4147-A177-3AD203B41FA5}">
                      <a16:colId xmlns:a16="http://schemas.microsoft.com/office/drawing/2014/main" val="1373320979"/>
                    </a:ext>
                  </a:extLst>
                </a:gridCol>
              </a:tblGrid>
              <a:tr h="1177042">
                <a:tc>
                  <a:txBody>
                    <a:bodyPr/>
                    <a:lstStyle/>
                    <a:p>
                      <a:pPr algn="just">
                        <a:lnSpc>
                          <a:spcPct val="107000"/>
                        </a:lnSpc>
                        <a:spcAft>
                          <a:spcPts val="800"/>
                        </a:spcAft>
                      </a:pPr>
                      <a:r>
                        <a:rPr lang="es-AR" sz="1350" kern="100">
                          <a:effectLst/>
                        </a:rPr>
                        <a:t>Tipo de beca</a:t>
                      </a:r>
                      <a:endParaRPr lang="es-A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AR" sz="1350" kern="100" dirty="0">
                          <a:effectLst/>
                        </a:rPr>
                        <a:t>Presentación (*)</a:t>
                      </a:r>
                      <a:endParaRPr lang="es-A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AR" sz="1350" kern="100">
                          <a:effectLst/>
                        </a:rPr>
                        <a:t>Comienzo</a:t>
                      </a:r>
                      <a:endParaRPr lang="es-A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AR" sz="1350" kern="100">
                          <a:effectLst/>
                        </a:rPr>
                        <a:t>Duración</a:t>
                      </a:r>
                      <a:endParaRPr lang="es-A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AR" sz="1350" kern="100">
                          <a:effectLst/>
                        </a:rPr>
                        <a:t>Cantidad Gran Área</a:t>
                      </a:r>
                      <a:endParaRPr lang="es-A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69183263"/>
                  </a:ext>
                </a:extLst>
              </a:tr>
              <a:tr h="658149">
                <a:tc>
                  <a:txBody>
                    <a:bodyPr/>
                    <a:lstStyle/>
                    <a:p>
                      <a:pPr algn="just">
                        <a:lnSpc>
                          <a:spcPct val="107000"/>
                        </a:lnSpc>
                        <a:spcAft>
                          <a:spcPts val="800"/>
                        </a:spcAft>
                      </a:pPr>
                      <a:r>
                        <a:rPr lang="es-AR" sz="1350" kern="100" dirty="0">
                          <a:effectLst/>
                        </a:rPr>
                        <a:t>Doctoral (generales, TE, cofinanciadas, CIT)</a:t>
                      </a:r>
                      <a:endParaRPr lang="es-A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AR" sz="1350" kern="100">
                          <a:effectLst/>
                        </a:rPr>
                        <a:t>17/7 al 11/8</a:t>
                      </a:r>
                      <a:endParaRPr lang="es-A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AR" sz="1350" kern="100">
                          <a:effectLst/>
                        </a:rPr>
                        <a:t>1/4/2024</a:t>
                      </a:r>
                      <a:endParaRPr lang="es-A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AR" sz="1350" kern="100" dirty="0">
                          <a:effectLst/>
                        </a:rPr>
                        <a:t>60 meses </a:t>
                      </a:r>
                    </a:p>
                    <a:p>
                      <a:pPr algn="just">
                        <a:lnSpc>
                          <a:spcPct val="107000"/>
                        </a:lnSpc>
                        <a:spcAft>
                          <a:spcPts val="800"/>
                        </a:spcAft>
                      </a:pPr>
                      <a:r>
                        <a:rPr lang="es-AR" sz="1350" kern="100" dirty="0">
                          <a:effectLst/>
                        </a:rPr>
                        <a:t>(5 años)</a:t>
                      </a:r>
                      <a:endParaRPr lang="es-A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AR" sz="1350" kern="100">
                          <a:effectLst/>
                        </a:rPr>
                        <a:t>325/1300</a:t>
                      </a:r>
                      <a:endParaRPr lang="es-A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9908217"/>
                  </a:ext>
                </a:extLst>
              </a:tr>
              <a:tr h="573274">
                <a:tc>
                  <a:txBody>
                    <a:bodyPr/>
                    <a:lstStyle/>
                    <a:p>
                      <a:pPr algn="just">
                        <a:lnSpc>
                          <a:spcPct val="107000"/>
                        </a:lnSpc>
                        <a:spcAft>
                          <a:spcPts val="800"/>
                        </a:spcAft>
                      </a:pPr>
                      <a:r>
                        <a:rPr lang="es-AR" sz="1350" kern="100" dirty="0" err="1">
                          <a:effectLst/>
                        </a:rPr>
                        <a:t>Findoc</a:t>
                      </a:r>
                      <a:r>
                        <a:rPr lang="es-AR" sz="1350" kern="100" dirty="0">
                          <a:effectLst/>
                        </a:rPr>
                        <a:t> (TE y cofinanciadas)</a:t>
                      </a:r>
                      <a:endParaRPr lang="es-A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AR" sz="1350" kern="100">
                          <a:effectLst/>
                        </a:rPr>
                        <a:t>17/7 al 4/8</a:t>
                      </a:r>
                      <a:endParaRPr lang="es-A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AR" sz="1350" kern="100">
                          <a:effectLst/>
                        </a:rPr>
                        <a:t>1/4/2024</a:t>
                      </a:r>
                      <a:endParaRPr lang="es-A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AR" sz="1350" kern="100" dirty="0">
                          <a:effectLst/>
                        </a:rPr>
                        <a:t>24 meses</a:t>
                      </a:r>
                    </a:p>
                    <a:p>
                      <a:pPr algn="just">
                        <a:lnSpc>
                          <a:spcPct val="107000"/>
                        </a:lnSpc>
                        <a:spcAft>
                          <a:spcPts val="800"/>
                        </a:spcAft>
                      </a:pPr>
                      <a:r>
                        <a:rPr lang="es-AR" sz="1350" kern="100" dirty="0">
                          <a:effectLst/>
                          <a:latin typeface="Calibri" panose="020F0502020204030204" pitchFamily="34" charset="0"/>
                          <a:ea typeface="Calibri" panose="020F0502020204030204" pitchFamily="34" charset="0"/>
                          <a:cs typeface="Times New Roman" panose="02020603050405020304" pitchFamily="18" charset="0"/>
                        </a:rPr>
                        <a:t>(2 años)</a:t>
                      </a:r>
                      <a:endParaRPr lang="es-A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AR" sz="1350" kern="100">
                          <a:effectLst/>
                        </a:rPr>
                        <a:t>75 / 300</a:t>
                      </a:r>
                      <a:endParaRPr lang="es-A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7805412"/>
                  </a:ext>
                </a:extLst>
              </a:tr>
              <a:tr h="573274">
                <a:tc>
                  <a:txBody>
                    <a:bodyPr/>
                    <a:lstStyle/>
                    <a:p>
                      <a:pPr algn="just">
                        <a:lnSpc>
                          <a:spcPct val="107000"/>
                        </a:lnSpc>
                        <a:spcAft>
                          <a:spcPts val="800"/>
                        </a:spcAft>
                      </a:pPr>
                      <a:r>
                        <a:rPr lang="es-AR" sz="1350" kern="100" dirty="0" err="1">
                          <a:effectLst/>
                        </a:rPr>
                        <a:t>Posdoc</a:t>
                      </a:r>
                      <a:endParaRPr lang="es-A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AR" sz="1350" kern="100">
                          <a:effectLst/>
                        </a:rPr>
                        <a:t>15/2 al 1/3</a:t>
                      </a:r>
                      <a:endParaRPr lang="es-A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AR" sz="1350" kern="100">
                          <a:effectLst/>
                        </a:rPr>
                        <a:t>1/8/2024</a:t>
                      </a:r>
                      <a:endParaRPr lang="es-A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AR" sz="1350" kern="100" dirty="0">
                          <a:effectLst/>
                        </a:rPr>
                        <a:t>36 meses</a:t>
                      </a:r>
                    </a:p>
                    <a:p>
                      <a:pPr algn="just">
                        <a:lnSpc>
                          <a:spcPct val="107000"/>
                        </a:lnSpc>
                        <a:spcAft>
                          <a:spcPts val="800"/>
                        </a:spcAft>
                      </a:pPr>
                      <a:r>
                        <a:rPr lang="es-AR" sz="1350" kern="100" dirty="0">
                          <a:effectLst/>
                          <a:latin typeface="Calibri" panose="020F0502020204030204" pitchFamily="34" charset="0"/>
                          <a:ea typeface="Calibri" panose="020F0502020204030204" pitchFamily="34" charset="0"/>
                          <a:cs typeface="Times New Roman" panose="02020603050405020304" pitchFamily="18" charset="0"/>
                        </a:rPr>
                        <a:t>(3 años)</a:t>
                      </a:r>
                      <a:endParaRPr lang="es-A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s-AR" sz="1350" kern="100" dirty="0">
                          <a:effectLst/>
                        </a:rPr>
                        <a:t>200/800</a:t>
                      </a:r>
                      <a:endParaRPr lang="es-A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14187871"/>
                  </a:ext>
                </a:extLst>
              </a:tr>
            </a:tbl>
          </a:graphicData>
        </a:graphic>
      </p:graphicFrame>
    </p:spTree>
    <p:extLst>
      <p:ext uri="{BB962C8B-B14F-4D97-AF65-F5344CB8AC3E}">
        <p14:creationId xmlns:p14="http://schemas.microsoft.com/office/powerpoint/2010/main" val="10415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1991EE-6C28-B553-C8D1-074C0C089A5B}"/>
              </a:ext>
            </a:extLst>
          </p:cNvPr>
          <p:cNvSpPr>
            <a:spLocks noGrp="1"/>
          </p:cNvSpPr>
          <p:nvPr>
            <p:ph type="title"/>
          </p:nvPr>
        </p:nvSpPr>
        <p:spPr/>
        <p:txBody>
          <a:bodyPr>
            <a:normAutofit fontScale="90000"/>
          </a:bodyPr>
          <a:lstStyle/>
          <a:p>
            <a:r>
              <a:rPr lang="es-MX" dirty="0"/>
              <a:t>Las becas se evalúan por comisiones disciplinares que conforman la gran área</a:t>
            </a:r>
            <a:endParaRPr lang="es-AR" dirty="0"/>
          </a:p>
        </p:txBody>
      </p:sp>
      <p:sp>
        <p:nvSpPr>
          <p:cNvPr id="4" name="CuadroTexto 3">
            <a:extLst>
              <a:ext uri="{FF2B5EF4-FFF2-40B4-BE49-F238E27FC236}">
                <a16:creationId xmlns:a16="http://schemas.microsoft.com/office/drawing/2014/main" id="{87ED19B7-AFAF-1344-D00F-7334727EFF4D}"/>
              </a:ext>
            </a:extLst>
          </p:cNvPr>
          <p:cNvSpPr txBox="1"/>
          <p:nvPr/>
        </p:nvSpPr>
        <p:spPr>
          <a:xfrm>
            <a:off x="1669774" y="2139652"/>
            <a:ext cx="8083826" cy="3970318"/>
          </a:xfrm>
          <a:prstGeom prst="rect">
            <a:avLst/>
          </a:prstGeom>
          <a:noFill/>
        </p:spPr>
        <p:txBody>
          <a:bodyPr wrap="square">
            <a:spAutoFit/>
          </a:bodyPr>
          <a:lstStyle/>
          <a:p>
            <a:pPr algn="l">
              <a:buFont typeface="Arial" panose="020B0604020202020204" pitchFamily="34" charset="0"/>
              <a:buChar char="•"/>
            </a:pPr>
            <a:r>
              <a:rPr lang="es-MX" b="0" i="0" dirty="0">
                <a:solidFill>
                  <a:srgbClr val="111111"/>
                </a:solidFill>
                <a:effectLst/>
                <a:latin typeface="Roboto" panose="02000000000000000000" pitchFamily="2" charset="0"/>
              </a:rPr>
              <a:t>Derecho, Ciencias Políticas y Relaciones Internacionales</a:t>
            </a:r>
          </a:p>
          <a:p>
            <a:pPr algn="l">
              <a:buFont typeface="Arial" panose="020B0604020202020204" pitchFamily="34" charset="0"/>
              <a:buChar char="•"/>
            </a:pPr>
            <a:r>
              <a:rPr lang="es-MX" b="0" i="0" dirty="0">
                <a:solidFill>
                  <a:srgbClr val="111111"/>
                </a:solidFill>
                <a:effectLst/>
                <a:latin typeface="Roboto" panose="02000000000000000000" pitchFamily="2" charset="0"/>
              </a:rPr>
              <a:t>Literatura, Lingüística y Semiótica</a:t>
            </a:r>
          </a:p>
          <a:p>
            <a:pPr algn="l">
              <a:buFont typeface="Arial" panose="020B0604020202020204" pitchFamily="34" charset="0"/>
              <a:buChar char="•"/>
            </a:pPr>
            <a:r>
              <a:rPr lang="es-MX" b="0" i="0" dirty="0">
                <a:solidFill>
                  <a:srgbClr val="111111"/>
                </a:solidFill>
                <a:effectLst/>
                <a:latin typeface="Roboto" panose="02000000000000000000" pitchFamily="2" charset="0"/>
              </a:rPr>
              <a:t>Filosofía</a:t>
            </a:r>
          </a:p>
          <a:p>
            <a:pPr algn="l">
              <a:buFont typeface="Arial" panose="020B0604020202020204" pitchFamily="34" charset="0"/>
              <a:buChar char="•"/>
            </a:pPr>
            <a:r>
              <a:rPr lang="es-MX" b="0" i="0" dirty="0">
                <a:solidFill>
                  <a:srgbClr val="111111"/>
                </a:solidFill>
                <a:effectLst/>
                <a:latin typeface="Roboto" panose="02000000000000000000" pitchFamily="2" charset="0"/>
              </a:rPr>
              <a:t>Historia y Geografía</a:t>
            </a:r>
          </a:p>
          <a:p>
            <a:pPr algn="l">
              <a:buFont typeface="Arial" panose="020B0604020202020204" pitchFamily="34" charset="0"/>
              <a:buChar char="•"/>
            </a:pPr>
            <a:r>
              <a:rPr lang="es-MX" b="0" i="0" dirty="0">
                <a:solidFill>
                  <a:srgbClr val="111111"/>
                </a:solidFill>
                <a:effectLst/>
                <a:latin typeface="Roboto" panose="02000000000000000000" pitchFamily="2" charset="0"/>
              </a:rPr>
              <a:t> Antropología Social y Cultural</a:t>
            </a:r>
          </a:p>
          <a:p>
            <a:pPr algn="l">
              <a:buFont typeface="Arial" panose="020B0604020202020204" pitchFamily="34" charset="0"/>
              <a:buChar char="•"/>
            </a:pPr>
            <a:r>
              <a:rPr lang="es-MX" b="0" i="0" dirty="0">
                <a:solidFill>
                  <a:srgbClr val="111111"/>
                </a:solidFill>
                <a:effectLst/>
                <a:latin typeface="Roboto" panose="02000000000000000000" pitchFamily="2" charset="0"/>
              </a:rPr>
              <a:t>Sociología, Comunicación Social y Demografía</a:t>
            </a:r>
          </a:p>
          <a:p>
            <a:pPr algn="l">
              <a:buFont typeface="Arial" panose="020B0604020202020204" pitchFamily="34" charset="0"/>
              <a:buChar char="•"/>
            </a:pPr>
            <a:r>
              <a:rPr lang="es-MX" b="0" i="0" dirty="0">
                <a:solidFill>
                  <a:srgbClr val="111111"/>
                </a:solidFill>
                <a:effectLst/>
                <a:latin typeface="Roboto" panose="02000000000000000000" pitchFamily="2" charset="0"/>
              </a:rPr>
              <a:t>Economía, Ciencias de la Gestión y de la Administración Pública</a:t>
            </a:r>
          </a:p>
          <a:p>
            <a:pPr algn="l">
              <a:buFont typeface="Arial" panose="020B0604020202020204" pitchFamily="34" charset="0"/>
              <a:buChar char="•"/>
            </a:pPr>
            <a:r>
              <a:rPr lang="es-MX" b="0" i="0" dirty="0">
                <a:solidFill>
                  <a:srgbClr val="111111"/>
                </a:solidFill>
                <a:effectLst/>
                <a:latin typeface="Roboto" panose="02000000000000000000" pitchFamily="2" charset="0"/>
              </a:rPr>
              <a:t>Psicología </a:t>
            </a:r>
          </a:p>
          <a:p>
            <a:pPr algn="l">
              <a:buFont typeface="Arial" panose="020B0604020202020204" pitchFamily="34" charset="0"/>
              <a:buChar char="•"/>
            </a:pPr>
            <a:r>
              <a:rPr lang="es-MX" dirty="0">
                <a:solidFill>
                  <a:srgbClr val="111111"/>
                </a:solidFill>
                <a:latin typeface="Roboto" panose="02000000000000000000" pitchFamily="2" charset="0"/>
              </a:rPr>
              <a:t> </a:t>
            </a:r>
            <a:r>
              <a:rPr lang="es-MX" b="0" i="0" dirty="0">
                <a:solidFill>
                  <a:srgbClr val="111111"/>
                </a:solidFill>
                <a:effectLst/>
                <a:latin typeface="Roboto" panose="02000000000000000000" pitchFamily="2" charset="0"/>
              </a:rPr>
              <a:t>Ciencias de la Educación</a:t>
            </a:r>
          </a:p>
          <a:p>
            <a:pPr algn="l">
              <a:buFont typeface="Arial" panose="020B0604020202020204" pitchFamily="34" charset="0"/>
              <a:buChar char="•"/>
            </a:pPr>
            <a:r>
              <a:rPr lang="es-MX" b="0" i="0" dirty="0">
                <a:solidFill>
                  <a:srgbClr val="111111"/>
                </a:solidFill>
                <a:effectLst/>
                <a:latin typeface="Roboto" panose="02000000000000000000" pitchFamily="2" charset="0"/>
              </a:rPr>
              <a:t>Arqueología y Antropología Biológica</a:t>
            </a:r>
          </a:p>
          <a:p>
            <a:pPr algn="l">
              <a:buFont typeface="Arial" panose="020B0604020202020204" pitchFamily="34" charset="0"/>
              <a:buChar char="•"/>
            </a:pPr>
            <a:endParaRPr lang="es-MX" dirty="0">
              <a:solidFill>
                <a:srgbClr val="111111"/>
              </a:solidFill>
              <a:latin typeface="Roboto" panose="02000000000000000000" pitchFamily="2" charset="0"/>
            </a:endParaRPr>
          </a:p>
          <a:p>
            <a:pPr algn="l">
              <a:buFont typeface="Arial" panose="020B0604020202020204" pitchFamily="34" charset="0"/>
              <a:buChar char="•"/>
            </a:pPr>
            <a:endParaRPr lang="es-MX" b="0" i="0" dirty="0">
              <a:solidFill>
                <a:srgbClr val="111111"/>
              </a:solidFill>
              <a:effectLst/>
              <a:latin typeface="Roboto" panose="02000000000000000000" pitchFamily="2" charset="0"/>
            </a:endParaRPr>
          </a:p>
          <a:p>
            <a:pPr algn="l">
              <a:buFont typeface="Arial" panose="020B0604020202020204" pitchFamily="34" charset="0"/>
              <a:buChar char="•"/>
            </a:pPr>
            <a:r>
              <a:rPr lang="es-MX" dirty="0">
                <a:solidFill>
                  <a:srgbClr val="111111"/>
                </a:solidFill>
                <a:latin typeface="Roboto" panose="02000000000000000000" pitchFamily="2" charset="0"/>
              </a:rPr>
              <a:t> El número de becas totales se divide en forma proporcional a la cantidad de postulantes presentados por comisión.</a:t>
            </a:r>
            <a:endParaRPr lang="es-MX" b="0" i="0" dirty="0">
              <a:solidFill>
                <a:srgbClr val="111111"/>
              </a:solidFill>
              <a:effectLst/>
              <a:latin typeface="Roboto" panose="02000000000000000000" pitchFamily="2" charset="0"/>
            </a:endParaRPr>
          </a:p>
        </p:txBody>
      </p:sp>
    </p:spTree>
    <p:extLst>
      <p:ext uri="{BB962C8B-B14F-4D97-AF65-F5344CB8AC3E}">
        <p14:creationId xmlns:p14="http://schemas.microsoft.com/office/powerpoint/2010/main" val="1218658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1991EE-6C28-B553-C8D1-074C0C089A5B}"/>
              </a:ext>
            </a:extLst>
          </p:cNvPr>
          <p:cNvSpPr>
            <a:spLocks noGrp="1"/>
          </p:cNvSpPr>
          <p:nvPr>
            <p:ph type="title"/>
          </p:nvPr>
        </p:nvSpPr>
        <p:spPr>
          <a:xfrm>
            <a:off x="2592924" y="624110"/>
            <a:ext cx="8911687" cy="913142"/>
          </a:xfrm>
        </p:spPr>
        <p:txBody>
          <a:bodyPr>
            <a:normAutofit fontScale="90000"/>
          </a:bodyPr>
          <a:lstStyle/>
          <a:p>
            <a:r>
              <a:rPr lang="es-MX" sz="2800" dirty="0"/>
              <a:t>Condiciones de les postulantes para becas doctorales y </a:t>
            </a:r>
            <a:r>
              <a:rPr lang="es-MX" sz="2800" dirty="0" err="1"/>
              <a:t>findoc</a:t>
            </a:r>
            <a:endParaRPr lang="es-AR" sz="2800" dirty="0"/>
          </a:p>
        </p:txBody>
      </p:sp>
      <p:sp>
        <p:nvSpPr>
          <p:cNvPr id="4" name="CuadroTexto 3">
            <a:extLst>
              <a:ext uri="{FF2B5EF4-FFF2-40B4-BE49-F238E27FC236}">
                <a16:creationId xmlns:a16="http://schemas.microsoft.com/office/drawing/2014/main" id="{87ED19B7-AFAF-1344-D00F-7334727EFF4D}"/>
              </a:ext>
            </a:extLst>
          </p:cNvPr>
          <p:cNvSpPr txBox="1"/>
          <p:nvPr/>
        </p:nvSpPr>
        <p:spPr>
          <a:xfrm>
            <a:off x="1669774" y="2139652"/>
            <a:ext cx="9594574" cy="5493812"/>
          </a:xfrm>
          <a:prstGeom prst="rect">
            <a:avLst/>
          </a:prstGeom>
          <a:noFill/>
        </p:spPr>
        <p:txBody>
          <a:bodyPr wrap="square">
            <a:spAutoFit/>
          </a:bodyPr>
          <a:lstStyle/>
          <a:p>
            <a:pPr algn="l">
              <a:lnSpc>
                <a:spcPct val="150000"/>
              </a:lnSpc>
              <a:buFont typeface="Arial" panose="020B0604020202020204" pitchFamily="34" charset="0"/>
              <a:buChar char="•"/>
            </a:pPr>
            <a:r>
              <a:rPr lang="es-MX" b="0" i="0" dirty="0">
                <a:solidFill>
                  <a:srgbClr val="111111"/>
                </a:solidFill>
                <a:effectLst/>
                <a:latin typeface="Roboto" panose="02000000000000000000" pitchFamily="2" charset="0"/>
              </a:rPr>
              <a:t>Sin límite de edad</a:t>
            </a:r>
          </a:p>
          <a:p>
            <a:pPr algn="l">
              <a:lnSpc>
                <a:spcPct val="150000"/>
              </a:lnSpc>
              <a:buFont typeface="Arial" panose="020B0604020202020204" pitchFamily="34" charset="0"/>
              <a:buChar char="•"/>
            </a:pPr>
            <a:r>
              <a:rPr lang="es-MX" b="0" i="0" dirty="0" err="1">
                <a:solidFill>
                  <a:srgbClr val="111111"/>
                </a:solidFill>
                <a:effectLst/>
                <a:latin typeface="Roboto" panose="02000000000000000000" pitchFamily="2" charset="0"/>
              </a:rPr>
              <a:t>Graduadxs</a:t>
            </a:r>
            <a:r>
              <a:rPr lang="es-MX" b="0" i="0" dirty="0">
                <a:solidFill>
                  <a:srgbClr val="111111"/>
                </a:solidFill>
                <a:effectLst/>
                <a:latin typeface="Roboto" panose="02000000000000000000" pitchFamily="2" charset="0"/>
              </a:rPr>
              <a:t> o adeudar 5 materias, aprobadas antes de asumir la beca.</a:t>
            </a:r>
          </a:p>
          <a:p>
            <a:pPr algn="l">
              <a:lnSpc>
                <a:spcPct val="150000"/>
              </a:lnSpc>
              <a:buFont typeface="Arial" panose="020B0604020202020204" pitchFamily="34" charset="0"/>
              <a:buChar char="•"/>
            </a:pPr>
            <a:r>
              <a:rPr lang="es-MX" dirty="0">
                <a:solidFill>
                  <a:srgbClr val="111111"/>
                </a:solidFill>
                <a:latin typeface="Roboto" panose="02000000000000000000" pitchFamily="2" charset="0"/>
              </a:rPr>
              <a:t>Sólo una solicitud, no varias en simultáneo.</a:t>
            </a:r>
          </a:p>
          <a:p>
            <a:pPr algn="l">
              <a:lnSpc>
                <a:spcPct val="150000"/>
              </a:lnSpc>
              <a:buFont typeface="Arial" panose="020B0604020202020204" pitchFamily="34" charset="0"/>
              <a:buChar char="•"/>
            </a:pPr>
            <a:r>
              <a:rPr lang="es-MX" dirty="0">
                <a:solidFill>
                  <a:srgbClr val="111111"/>
                </a:solidFill>
                <a:latin typeface="Roboto" panose="02000000000000000000" pitchFamily="2" charset="0"/>
              </a:rPr>
              <a:t> </a:t>
            </a:r>
            <a:r>
              <a:rPr lang="es-MX" dirty="0" err="1">
                <a:solidFill>
                  <a:srgbClr val="111111"/>
                </a:solidFill>
                <a:latin typeface="Roboto" panose="02000000000000000000" pitchFamily="2" charset="0"/>
              </a:rPr>
              <a:t>Inscriptxs</a:t>
            </a:r>
            <a:r>
              <a:rPr lang="es-MX" dirty="0">
                <a:solidFill>
                  <a:srgbClr val="111111"/>
                </a:solidFill>
                <a:latin typeface="Roboto" panose="02000000000000000000" pitchFamily="2" charset="0"/>
              </a:rPr>
              <a:t> o a inscribirse en doctorados acreditados por CONEAU</a:t>
            </a:r>
          </a:p>
          <a:p>
            <a:pPr algn="l">
              <a:lnSpc>
                <a:spcPct val="150000"/>
              </a:lnSpc>
              <a:buFont typeface="Arial" panose="020B0604020202020204" pitchFamily="34" charset="0"/>
              <a:buChar char="•"/>
            </a:pPr>
            <a:r>
              <a:rPr lang="es-MX" b="0" i="0" dirty="0">
                <a:solidFill>
                  <a:srgbClr val="111111"/>
                </a:solidFill>
                <a:effectLst/>
                <a:latin typeface="Roboto" panose="02000000000000000000" pitchFamily="2" charset="0"/>
              </a:rPr>
              <a:t> Plan de investigación conducente a una beca doctoral de 5 años</a:t>
            </a:r>
          </a:p>
          <a:p>
            <a:pPr>
              <a:lnSpc>
                <a:spcPct val="150000"/>
              </a:lnSpc>
              <a:buFont typeface="Arial" panose="020B0604020202020204" pitchFamily="34" charset="0"/>
              <a:buChar char="•"/>
            </a:pPr>
            <a:r>
              <a:rPr lang="es-MX" dirty="0">
                <a:solidFill>
                  <a:srgbClr val="111111"/>
                </a:solidFill>
                <a:latin typeface="Roboto" panose="02000000000000000000" pitchFamily="2" charset="0"/>
              </a:rPr>
              <a:t> No se admitirán postulantes que hayan obtenido otras becas doctorales. (OJO!: Si obtuvieron una Tipo A de la UNMDP, sí, se considera beca de Maestría). </a:t>
            </a:r>
          </a:p>
          <a:p>
            <a:pPr>
              <a:lnSpc>
                <a:spcPct val="150000"/>
              </a:lnSpc>
              <a:buFont typeface="Arial" panose="020B0604020202020204" pitchFamily="34" charset="0"/>
              <a:buChar char="•"/>
            </a:pPr>
            <a:r>
              <a:rPr lang="es-MX" dirty="0">
                <a:solidFill>
                  <a:srgbClr val="111111"/>
                </a:solidFill>
                <a:latin typeface="Roboto" panose="02000000000000000000" pitchFamily="2" charset="0"/>
              </a:rPr>
              <a:t>En cambio, para </a:t>
            </a:r>
            <a:r>
              <a:rPr lang="es-MX" dirty="0" err="1">
                <a:solidFill>
                  <a:srgbClr val="111111"/>
                </a:solidFill>
                <a:latin typeface="Roboto" panose="02000000000000000000" pitchFamily="2" charset="0"/>
              </a:rPr>
              <a:t>findoc</a:t>
            </a:r>
            <a:r>
              <a:rPr lang="es-MX" dirty="0">
                <a:solidFill>
                  <a:srgbClr val="111111"/>
                </a:solidFill>
                <a:latin typeface="Roboto" panose="02000000000000000000" pitchFamily="2" charset="0"/>
              </a:rPr>
              <a:t> sí. </a:t>
            </a:r>
          </a:p>
          <a:p>
            <a:pPr>
              <a:lnSpc>
                <a:spcPct val="150000"/>
              </a:lnSpc>
              <a:buFont typeface="Arial" panose="020B0604020202020204" pitchFamily="34" charset="0"/>
              <a:buChar char="•"/>
            </a:pPr>
            <a:r>
              <a:rPr lang="es-MX" dirty="0">
                <a:solidFill>
                  <a:srgbClr val="111111"/>
                </a:solidFill>
                <a:latin typeface="Roboto" panose="02000000000000000000" pitchFamily="2" charset="0"/>
              </a:rPr>
              <a:t>Directores o </a:t>
            </a:r>
            <a:r>
              <a:rPr lang="es-MX" dirty="0" err="1">
                <a:solidFill>
                  <a:srgbClr val="111111"/>
                </a:solidFill>
                <a:latin typeface="Roboto" panose="02000000000000000000" pitchFamily="2" charset="0"/>
              </a:rPr>
              <a:t>co</a:t>
            </a:r>
            <a:r>
              <a:rPr lang="es-MX" dirty="0">
                <a:solidFill>
                  <a:srgbClr val="111111"/>
                </a:solidFill>
                <a:latin typeface="Roboto" panose="02000000000000000000" pitchFamily="2" charset="0"/>
              </a:rPr>
              <a:t>: no con relación de parentesco de hasta 3er. Grado</a:t>
            </a:r>
          </a:p>
          <a:p>
            <a:pPr algn="l">
              <a:lnSpc>
                <a:spcPct val="150000"/>
              </a:lnSpc>
              <a:buFont typeface="Arial" panose="020B0604020202020204" pitchFamily="34" charset="0"/>
              <a:buChar char="•"/>
            </a:pPr>
            <a:r>
              <a:rPr lang="es-MX" dirty="0">
                <a:solidFill>
                  <a:srgbClr val="111111"/>
                </a:solidFill>
                <a:latin typeface="Roboto" panose="02000000000000000000" pitchFamily="2" charset="0"/>
              </a:rPr>
              <a:t> Desarrollar actividades en el lugar de trabajo de su director/a o </a:t>
            </a:r>
            <a:r>
              <a:rPr lang="es-MX" dirty="0" err="1">
                <a:solidFill>
                  <a:srgbClr val="111111"/>
                </a:solidFill>
                <a:latin typeface="Roboto" panose="02000000000000000000" pitchFamily="2" charset="0"/>
              </a:rPr>
              <a:t>co-director</a:t>
            </a:r>
            <a:r>
              <a:rPr lang="es-MX" dirty="0">
                <a:solidFill>
                  <a:srgbClr val="111111"/>
                </a:solidFill>
                <a:latin typeface="Roboto" panose="02000000000000000000" pitchFamily="2" charset="0"/>
              </a:rPr>
              <a:t>/a, al cual deben asistir diariamente. (</a:t>
            </a:r>
            <a:r>
              <a:rPr lang="es-MX" dirty="0" err="1">
                <a:solidFill>
                  <a:srgbClr val="111111"/>
                </a:solidFill>
                <a:latin typeface="Roboto" panose="02000000000000000000" pitchFamily="2" charset="0"/>
              </a:rPr>
              <a:t>ambxs</a:t>
            </a:r>
            <a:r>
              <a:rPr lang="es-MX" dirty="0">
                <a:solidFill>
                  <a:srgbClr val="111111"/>
                </a:solidFill>
                <a:latin typeface="Roboto" panose="02000000000000000000" pitchFamily="2" charset="0"/>
              </a:rPr>
              <a:t>)</a:t>
            </a:r>
          </a:p>
          <a:p>
            <a:pPr algn="l">
              <a:buFont typeface="Arial" panose="020B0604020202020204" pitchFamily="34" charset="0"/>
              <a:buChar char="•"/>
            </a:pPr>
            <a:endParaRPr lang="es-MX" b="0" i="0" dirty="0">
              <a:solidFill>
                <a:srgbClr val="111111"/>
              </a:solidFill>
              <a:effectLst/>
              <a:latin typeface="Roboto" panose="02000000000000000000" pitchFamily="2" charset="0"/>
            </a:endParaRPr>
          </a:p>
          <a:p>
            <a:pPr algn="l">
              <a:buFont typeface="Arial" panose="020B0604020202020204" pitchFamily="34" charset="0"/>
              <a:buChar char="•"/>
            </a:pPr>
            <a:endParaRPr lang="es-MX" b="0" i="0" dirty="0">
              <a:solidFill>
                <a:srgbClr val="111111"/>
              </a:solidFill>
              <a:effectLst/>
              <a:latin typeface="Roboto" panose="02000000000000000000" pitchFamily="2" charset="0"/>
            </a:endParaRPr>
          </a:p>
          <a:p>
            <a:pPr algn="l">
              <a:buFont typeface="Arial" panose="020B0604020202020204" pitchFamily="34" charset="0"/>
              <a:buChar char="•"/>
            </a:pPr>
            <a:endParaRPr lang="es-MX" b="0" i="0" dirty="0">
              <a:solidFill>
                <a:srgbClr val="111111"/>
              </a:solidFill>
              <a:effectLst/>
              <a:latin typeface="Roboto" panose="02000000000000000000" pitchFamily="2" charset="0"/>
            </a:endParaRPr>
          </a:p>
        </p:txBody>
      </p:sp>
    </p:spTree>
    <p:extLst>
      <p:ext uri="{BB962C8B-B14F-4D97-AF65-F5344CB8AC3E}">
        <p14:creationId xmlns:p14="http://schemas.microsoft.com/office/powerpoint/2010/main" val="556740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F85494-4067-73BC-1E28-BFA8904313C2}"/>
              </a:ext>
            </a:extLst>
          </p:cNvPr>
          <p:cNvSpPr>
            <a:spLocks noGrp="1"/>
          </p:cNvSpPr>
          <p:nvPr>
            <p:ph type="title"/>
          </p:nvPr>
        </p:nvSpPr>
        <p:spPr/>
        <p:txBody>
          <a:bodyPr/>
          <a:lstStyle/>
          <a:p>
            <a:r>
              <a:rPr lang="es-MX" dirty="0"/>
              <a:t>Condición de los directores de postulantes a becas doctorales</a:t>
            </a:r>
            <a:endParaRPr lang="es-AR" dirty="0"/>
          </a:p>
        </p:txBody>
      </p:sp>
      <p:sp>
        <p:nvSpPr>
          <p:cNvPr id="3" name="Marcador de contenido 2">
            <a:extLst>
              <a:ext uri="{FF2B5EF4-FFF2-40B4-BE49-F238E27FC236}">
                <a16:creationId xmlns:a16="http://schemas.microsoft.com/office/drawing/2014/main" id="{3546647B-7827-A1E3-8BFC-04ED00DCDCAC}"/>
              </a:ext>
            </a:extLst>
          </p:cNvPr>
          <p:cNvSpPr>
            <a:spLocks noGrp="1"/>
          </p:cNvSpPr>
          <p:nvPr>
            <p:ph idx="1"/>
          </p:nvPr>
        </p:nvSpPr>
        <p:spPr/>
        <p:txBody>
          <a:bodyPr/>
          <a:lstStyle/>
          <a:p>
            <a:r>
              <a:rPr lang="es-MX" dirty="0"/>
              <a:t>No tener más de 3 becarios doctorales </a:t>
            </a:r>
            <a:r>
              <a:rPr lang="es-MX" sz="2000" dirty="0"/>
              <a:t>CONICET</a:t>
            </a:r>
            <a:r>
              <a:rPr lang="es-MX" dirty="0"/>
              <a:t> en los 3 primeros años de beca.</a:t>
            </a:r>
          </a:p>
          <a:p>
            <a:r>
              <a:rPr lang="es-MX" dirty="0"/>
              <a:t>Asistentes: con autorización del director. Seleccionados no ingresados, no.</a:t>
            </a:r>
          </a:p>
          <a:p>
            <a:r>
              <a:rPr lang="es-MX" dirty="0"/>
              <a:t>Externos al CONICET: con antecedentes equivalente.</a:t>
            </a:r>
          </a:p>
          <a:p>
            <a:r>
              <a:rPr lang="es-MX" dirty="0"/>
              <a:t>No se aceptarán directores con informes pendientes, último informe no aceptado ni sumarios, ni con conflictos reiterados con sus becaries.</a:t>
            </a:r>
          </a:p>
          <a:p>
            <a:r>
              <a:rPr lang="es-MX" dirty="0"/>
              <a:t>Si el director es jubilado/a, incluir codirector del mismo lugar de trabajo</a:t>
            </a:r>
          </a:p>
          <a:p>
            <a:r>
              <a:rPr lang="es-MX" dirty="0"/>
              <a:t>QUE ESTÉ REGISTRADO COMO USUARIO DE INTRANET</a:t>
            </a:r>
          </a:p>
          <a:p>
            <a:r>
              <a:rPr lang="es-MX" dirty="0"/>
              <a:t>QUE REALICE LA APROBACIÓN DE TRÁMITE Y EL/LA BECARIE APRUEBE.</a:t>
            </a:r>
          </a:p>
          <a:p>
            <a:endParaRPr lang="es-AR" dirty="0"/>
          </a:p>
        </p:txBody>
      </p:sp>
    </p:spTree>
    <p:extLst>
      <p:ext uri="{BB962C8B-B14F-4D97-AF65-F5344CB8AC3E}">
        <p14:creationId xmlns:p14="http://schemas.microsoft.com/office/powerpoint/2010/main" val="3642361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2C0997-CE75-4706-AD62-615321228E71}"/>
              </a:ext>
            </a:extLst>
          </p:cNvPr>
          <p:cNvSpPr>
            <a:spLocks noGrp="1"/>
          </p:cNvSpPr>
          <p:nvPr>
            <p:ph type="title"/>
          </p:nvPr>
        </p:nvSpPr>
        <p:spPr/>
        <p:txBody>
          <a:bodyPr/>
          <a:lstStyle/>
          <a:p>
            <a:r>
              <a:rPr lang="es-MX" dirty="0"/>
              <a:t>Cómo trabajan las comisiones</a:t>
            </a:r>
            <a:endParaRPr lang="es-419" dirty="0"/>
          </a:p>
        </p:txBody>
      </p:sp>
      <p:sp>
        <p:nvSpPr>
          <p:cNvPr id="3" name="Marcador de contenido 2">
            <a:extLst>
              <a:ext uri="{FF2B5EF4-FFF2-40B4-BE49-F238E27FC236}">
                <a16:creationId xmlns:a16="http://schemas.microsoft.com/office/drawing/2014/main" id="{B59B720A-254B-46C3-8B02-2FF59607B2ED}"/>
              </a:ext>
            </a:extLst>
          </p:cNvPr>
          <p:cNvSpPr>
            <a:spLocks noGrp="1"/>
          </p:cNvSpPr>
          <p:nvPr>
            <p:ph idx="1"/>
          </p:nvPr>
        </p:nvSpPr>
        <p:spPr/>
        <p:txBody>
          <a:bodyPr/>
          <a:lstStyle/>
          <a:p>
            <a:r>
              <a:rPr lang="es-MX" dirty="0"/>
              <a:t>En las primeras reuniones se analizan la pertinencia y la eventual derivación a otras comisiones disciplinares</a:t>
            </a:r>
          </a:p>
          <a:p>
            <a:endParaRPr lang="es-MX" dirty="0"/>
          </a:p>
          <a:p>
            <a:r>
              <a:rPr lang="es-MX" dirty="0"/>
              <a:t>Se informa si falta algún especialista en la temática (se sugieren nombres al directorio si faltan)</a:t>
            </a:r>
          </a:p>
          <a:p>
            <a:endParaRPr lang="es-MX" dirty="0"/>
          </a:p>
          <a:p>
            <a:r>
              <a:rPr lang="es-MX" dirty="0"/>
              <a:t>Se establece la dinámica de reuniones : se distribuyen los casos entre miembros informantes que expondrán las evaluaciones en el plenario. Se solicita que previamente hayan cargado los datos en el SIGEVA sin enviar. Se discuten los casos entre </a:t>
            </a:r>
            <a:r>
              <a:rPr lang="es-MX" dirty="0" err="1"/>
              <a:t>todxs</a:t>
            </a:r>
            <a:r>
              <a:rPr lang="es-MX" dirty="0"/>
              <a:t> </a:t>
            </a:r>
            <a:r>
              <a:rPr lang="es-MX" dirty="0" err="1"/>
              <a:t>lxs</a:t>
            </a:r>
            <a:r>
              <a:rPr lang="es-MX" dirty="0"/>
              <a:t> integrantes de la comisión. Envían en conjunto.</a:t>
            </a:r>
            <a:endParaRPr lang="es-419" dirty="0"/>
          </a:p>
        </p:txBody>
      </p:sp>
    </p:spTree>
    <p:extLst>
      <p:ext uri="{BB962C8B-B14F-4D97-AF65-F5344CB8AC3E}">
        <p14:creationId xmlns:p14="http://schemas.microsoft.com/office/powerpoint/2010/main" val="1629320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9E7FC2-C6A0-4D4E-9E3C-558E63DDBC9F}"/>
              </a:ext>
            </a:extLst>
          </p:cNvPr>
          <p:cNvSpPr>
            <a:spLocks noGrp="1"/>
          </p:cNvSpPr>
          <p:nvPr>
            <p:ph type="title"/>
          </p:nvPr>
        </p:nvSpPr>
        <p:spPr/>
        <p:txBody>
          <a:bodyPr/>
          <a:lstStyle/>
          <a:p>
            <a:r>
              <a:rPr lang="es-MX" dirty="0"/>
              <a:t>Para evaluar</a:t>
            </a:r>
            <a:endParaRPr lang="es-419" dirty="0"/>
          </a:p>
        </p:txBody>
      </p:sp>
      <p:sp>
        <p:nvSpPr>
          <p:cNvPr id="3" name="Marcador de contenido 2">
            <a:extLst>
              <a:ext uri="{FF2B5EF4-FFF2-40B4-BE49-F238E27FC236}">
                <a16:creationId xmlns:a16="http://schemas.microsoft.com/office/drawing/2014/main" id="{745769C4-A810-490C-8FC9-946B6DD985FD}"/>
              </a:ext>
            </a:extLst>
          </p:cNvPr>
          <p:cNvSpPr>
            <a:spLocks noGrp="1"/>
          </p:cNvSpPr>
          <p:nvPr>
            <p:ph idx="1"/>
          </p:nvPr>
        </p:nvSpPr>
        <p:spPr/>
        <p:txBody>
          <a:bodyPr>
            <a:normAutofit fontScale="92500" lnSpcReduction="10000"/>
          </a:bodyPr>
          <a:lstStyle/>
          <a:p>
            <a:r>
              <a:rPr lang="es-MX" dirty="0"/>
              <a:t>Se lleva una planilla de evaluación de uso interno que establece la comisión a partir de los grandes ejes que conforman la presentación en SIGEVA y el plan de trabajo.</a:t>
            </a:r>
            <a:endParaRPr lang="es-419" dirty="0"/>
          </a:p>
          <a:p>
            <a:r>
              <a:rPr lang="es-MX" dirty="0"/>
              <a:t>La comisión, en base a los criterios generales, distribuye los puntajes internamente.</a:t>
            </a:r>
          </a:p>
          <a:p>
            <a:r>
              <a:rPr lang="es-MX" dirty="0"/>
              <a:t>Se recomienda NO SATURAR PUNTAJES para no convertir algunos </a:t>
            </a:r>
            <a:r>
              <a:rPr lang="es-MX" dirty="0" err="1"/>
              <a:t>items</a:t>
            </a:r>
            <a:r>
              <a:rPr lang="es-MX" dirty="0"/>
              <a:t> en una variable insensible. Por ejemplo, dirección y lugar de trabajo. </a:t>
            </a:r>
          </a:p>
          <a:p>
            <a:r>
              <a:rPr lang="es-MX" dirty="0"/>
              <a:t>Se tienen en cuenta aspectos vinculados a la vida personal (maternidad, si un artículo entró en prensa dos días después de que un postulante entregó la presentación y todavía la postulación no entró en proceso). Postulantes: ante cualquier duda COMUNICARSE CON EL CORREO DE BECAS.</a:t>
            </a:r>
          </a:p>
          <a:p>
            <a:r>
              <a:rPr lang="es-MX" dirty="0"/>
              <a:t>Se sugiere tener en cuenta </a:t>
            </a:r>
            <a:r>
              <a:rPr lang="es-MX" b="1" u="sng" dirty="0"/>
              <a:t>una evaluación cualitativa y global</a:t>
            </a:r>
            <a:r>
              <a:rPr lang="es-MX" dirty="0"/>
              <a:t>, cada vez más.</a:t>
            </a:r>
          </a:p>
          <a:p>
            <a:r>
              <a:rPr lang="es-MX" dirty="0"/>
              <a:t>Dictamen: indicar falencias y aspectos a mejorar, con sentido propositivo.</a:t>
            </a:r>
          </a:p>
          <a:p>
            <a:endParaRPr lang="es-MX" dirty="0"/>
          </a:p>
        </p:txBody>
      </p:sp>
    </p:spTree>
    <p:extLst>
      <p:ext uri="{BB962C8B-B14F-4D97-AF65-F5344CB8AC3E}">
        <p14:creationId xmlns:p14="http://schemas.microsoft.com/office/powerpoint/2010/main" val="3469985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15DE65-0B8D-4055-9569-B98CB2B20AFE}"/>
              </a:ext>
            </a:extLst>
          </p:cNvPr>
          <p:cNvSpPr>
            <a:spLocks noGrp="1"/>
          </p:cNvSpPr>
          <p:nvPr>
            <p:ph type="title"/>
          </p:nvPr>
        </p:nvSpPr>
        <p:spPr/>
        <p:txBody>
          <a:bodyPr/>
          <a:lstStyle/>
          <a:p>
            <a:r>
              <a:rPr lang="es-MX" dirty="0"/>
              <a:t>Sobre evaluaciones (cont.)</a:t>
            </a:r>
            <a:endParaRPr lang="es-419" dirty="0"/>
          </a:p>
        </p:txBody>
      </p:sp>
      <p:sp>
        <p:nvSpPr>
          <p:cNvPr id="3" name="Marcador de contenido 2">
            <a:extLst>
              <a:ext uri="{FF2B5EF4-FFF2-40B4-BE49-F238E27FC236}">
                <a16:creationId xmlns:a16="http://schemas.microsoft.com/office/drawing/2014/main" id="{E60CCCFA-9D2C-43AE-A632-379DC90D42B2}"/>
              </a:ext>
            </a:extLst>
          </p:cNvPr>
          <p:cNvSpPr>
            <a:spLocks noGrp="1"/>
          </p:cNvSpPr>
          <p:nvPr>
            <p:ph idx="1"/>
          </p:nvPr>
        </p:nvSpPr>
        <p:spPr>
          <a:xfrm>
            <a:off x="2589212" y="2133600"/>
            <a:ext cx="8915400" cy="4100290"/>
          </a:xfrm>
        </p:spPr>
        <p:txBody>
          <a:bodyPr>
            <a:normAutofit/>
          </a:bodyPr>
          <a:lstStyle/>
          <a:p>
            <a:r>
              <a:rPr lang="es-MX" dirty="0"/>
              <a:t>El sistema no permite empates. No puede haber dos personas que tengas 90 puntos. La comisión establece con qué criterio se “despega” unos de otros: se recomienda, por ejemplo:</a:t>
            </a:r>
            <a:r>
              <a:rPr lang="es-MX" dirty="0">
                <a:solidFill>
                  <a:schemeClr val="tx1"/>
                </a:solidFill>
              </a:rPr>
              <a:t> definir por calidad del plan y, 	en caso de empate, por promedio en las doctorales y por antecedentes en investigación en las posdoctorales.</a:t>
            </a:r>
          </a:p>
          <a:p>
            <a:r>
              <a:rPr lang="es-MX" dirty="0"/>
              <a:t>Suele establecerse un puntaje mínimo, por debajo del cual la postulación se considerará no recomendable. Si alguien queda por debajo del puntaje mínimo, no entra en el orden de mérito aunque se liberen vacantes. En general, se establecen puntajes bajos.</a:t>
            </a:r>
          </a:p>
          <a:p>
            <a:r>
              <a:rPr lang="es-MX" dirty="0"/>
              <a:t>El último día de la reunión todo queda grabado en el SIGEVA: órdenes de mérito y dictámenes individuales.</a:t>
            </a:r>
          </a:p>
          <a:p>
            <a:endParaRPr lang="es-MX" dirty="0"/>
          </a:p>
          <a:p>
            <a:endParaRPr lang="es-419" dirty="0"/>
          </a:p>
        </p:txBody>
      </p:sp>
    </p:spTree>
    <p:extLst>
      <p:ext uri="{BB962C8B-B14F-4D97-AF65-F5344CB8AC3E}">
        <p14:creationId xmlns:p14="http://schemas.microsoft.com/office/powerpoint/2010/main" val="2138110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FC87BD-C4DD-5869-414F-39C4D5297F32}"/>
              </a:ext>
            </a:extLst>
          </p:cNvPr>
          <p:cNvSpPr>
            <a:spLocks noGrp="1"/>
          </p:cNvSpPr>
          <p:nvPr>
            <p:ph type="title"/>
          </p:nvPr>
        </p:nvSpPr>
        <p:spPr/>
        <p:txBody>
          <a:bodyPr/>
          <a:lstStyle/>
          <a:p>
            <a:r>
              <a:rPr lang="es-MX" dirty="0"/>
              <a:t>Recomendaciones generales</a:t>
            </a:r>
            <a:endParaRPr lang="es-AR" dirty="0"/>
          </a:p>
        </p:txBody>
      </p:sp>
      <p:sp>
        <p:nvSpPr>
          <p:cNvPr id="3" name="Marcador de contenido 2">
            <a:extLst>
              <a:ext uri="{FF2B5EF4-FFF2-40B4-BE49-F238E27FC236}">
                <a16:creationId xmlns:a16="http://schemas.microsoft.com/office/drawing/2014/main" id="{EAD92A36-6682-CA8B-BE4A-0006BC0A71D1}"/>
              </a:ext>
            </a:extLst>
          </p:cNvPr>
          <p:cNvSpPr>
            <a:spLocks noGrp="1"/>
          </p:cNvSpPr>
          <p:nvPr>
            <p:ph idx="1"/>
          </p:nvPr>
        </p:nvSpPr>
        <p:spPr>
          <a:xfrm>
            <a:off x="2589212" y="1497496"/>
            <a:ext cx="8915400" cy="5221356"/>
          </a:xfrm>
        </p:spPr>
        <p:txBody>
          <a:bodyPr>
            <a:normAutofit fontScale="92500" lnSpcReduction="10000"/>
          </a:bodyPr>
          <a:lstStyle/>
          <a:p>
            <a:r>
              <a:rPr lang="es-MX" sz="2400" dirty="0"/>
              <a:t>COMPLETAR BIEN EL SIGEVA</a:t>
            </a:r>
          </a:p>
          <a:p>
            <a:r>
              <a:rPr lang="es-MX" sz="2400" dirty="0"/>
              <a:t>LEER BIEN LOS DOCUMENTOS</a:t>
            </a:r>
          </a:p>
          <a:p>
            <a:r>
              <a:rPr lang="es-MX" sz="2400" dirty="0"/>
              <a:t>Muy especialmente el de archivos adjuntos</a:t>
            </a:r>
          </a:p>
          <a:p>
            <a:r>
              <a:rPr lang="es-MX" sz="2400" dirty="0"/>
              <a:t>Cargar CV actualizado (lo último, si </a:t>
            </a:r>
            <a:r>
              <a:rPr lang="es-MX" sz="2400" dirty="0" err="1"/>
              <a:t>tenés</a:t>
            </a:r>
            <a:r>
              <a:rPr lang="es-MX" sz="2400" dirty="0"/>
              <a:t> un artículo enviado, no en prensa, también)</a:t>
            </a:r>
          </a:p>
          <a:p>
            <a:r>
              <a:rPr lang="es-MX" sz="2400" dirty="0"/>
              <a:t>No te olvides del Aval del lugar de trabajo</a:t>
            </a:r>
          </a:p>
          <a:p>
            <a:r>
              <a:rPr lang="es-MX" sz="2400" dirty="0"/>
              <a:t>Que el director/la directora ACEPTE el trámite (instructivo directores)</a:t>
            </a:r>
          </a:p>
          <a:p>
            <a:endParaRPr lang="es-MX" sz="2200" dirty="0"/>
          </a:p>
          <a:p>
            <a:pPr algn="l"/>
            <a:r>
              <a:rPr lang="es-AR" sz="2200" dirty="0"/>
              <a:t>Nuestra unidad de gestión: CCT Mar del Plata</a:t>
            </a:r>
          </a:p>
          <a:p>
            <a:pPr marL="0" indent="0" algn="l">
              <a:buNone/>
            </a:pPr>
            <a:r>
              <a:rPr lang="es-AR" sz="2200" dirty="0"/>
              <a:t>	Carolina Bustamante y Romina Francés </a:t>
            </a:r>
            <a:r>
              <a:rPr lang="es-AR" sz="2000" b="0" i="0" u="sng" dirty="0" err="1">
                <a:solidFill>
                  <a:srgbClr val="0695D6"/>
                </a:solidFill>
                <a:effectLst/>
                <a:hlinkClick r:id="rId2"/>
              </a:rPr>
              <a:t>recursoshumanos@mardelplata</a:t>
            </a:r>
            <a:r>
              <a:rPr lang="es-AR" sz="2000" b="0" i="0" u="sng" dirty="0">
                <a:solidFill>
                  <a:srgbClr val="0695D6"/>
                </a:solidFill>
                <a:effectLst/>
                <a:hlinkClick r:id="rId2"/>
              </a:rPr>
              <a:t>- conicet.gob.ar</a:t>
            </a:r>
            <a:endParaRPr lang="es-AR" sz="2000" b="0" i="0" dirty="0">
              <a:solidFill>
                <a:srgbClr val="111111"/>
              </a:solidFill>
              <a:effectLst/>
            </a:endParaRPr>
          </a:p>
          <a:p>
            <a:pPr marL="0" indent="0" algn="l">
              <a:buNone/>
            </a:pPr>
            <a:r>
              <a:rPr lang="es-AR" sz="2000" b="0" i="0" u="sng" dirty="0">
                <a:solidFill>
                  <a:srgbClr val="0695D6"/>
                </a:solidFill>
                <a:effectLst/>
                <a:hlinkClick r:id="rId2"/>
              </a:rPr>
              <a:t>	rrhh@mardelplata-conicet.gob.ar</a:t>
            </a:r>
            <a:endParaRPr lang="es-AR" sz="2000" b="0" i="0" dirty="0">
              <a:solidFill>
                <a:srgbClr val="111111"/>
              </a:solidFill>
              <a:effectLst/>
            </a:endParaRPr>
          </a:p>
          <a:p>
            <a:endParaRPr lang="es-AR" sz="2800" b="1" dirty="0"/>
          </a:p>
        </p:txBody>
      </p:sp>
    </p:spTree>
    <p:extLst>
      <p:ext uri="{BB962C8B-B14F-4D97-AF65-F5344CB8AC3E}">
        <p14:creationId xmlns:p14="http://schemas.microsoft.com/office/powerpoint/2010/main" val="4200318805"/>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9804</TotalTime>
  <Words>2185</Words>
  <Application>Microsoft Office PowerPoint</Application>
  <PresentationFormat>Panorámica</PresentationFormat>
  <Paragraphs>197</Paragraphs>
  <Slides>17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Arial</vt:lpstr>
      <vt:lpstr>Calibri</vt:lpstr>
      <vt:lpstr>Century Gothic</vt:lpstr>
      <vt:lpstr>Roboto</vt:lpstr>
      <vt:lpstr>Wingdings 3</vt:lpstr>
      <vt:lpstr>Espiral</vt:lpstr>
      <vt:lpstr>Algunos criterios para tener en cuenta al presentarse a Becas del CONICET</vt:lpstr>
      <vt:lpstr>Tipos de becas a concursar  (*tener en cuenta que el límite de la fecha de presentación varía según el último dígito del DNI. Consultar en la página del CONICET)  </vt:lpstr>
      <vt:lpstr>Las becas se evalúan por comisiones disciplinares que conforman la gran área</vt:lpstr>
      <vt:lpstr>Condiciones de les postulantes para becas doctorales y findoc</vt:lpstr>
      <vt:lpstr>Condición de los directores de postulantes a becas doctorales</vt:lpstr>
      <vt:lpstr>Cómo trabajan las comisiones</vt:lpstr>
      <vt:lpstr>Para evaluar</vt:lpstr>
      <vt:lpstr>Sobre evaluaciones (cont.)</vt:lpstr>
      <vt:lpstr>Recomendaciones generales</vt:lpstr>
      <vt:lpstr>Becas doctorales, qué se evaluará en 2023 </vt:lpstr>
      <vt:lpstr> Becas doctorales, qué se evalúa    </vt:lpstr>
      <vt:lpstr>Becas doctorales, qué se evaluará </vt:lpstr>
      <vt:lpstr>Doctorales Temas estratégicos:  PBA - Vector 5: distribución igualitaria del progreso tecnológico</vt:lpstr>
      <vt:lpstr>Becas doctorales CIT (Centros de Investigación y Transferencia)</vt:lpstr>
      <vt:lpstr> Becas findoc, qué se evalúa (2023)   </vt:lpstr>
      <vt:lpstr> Becas findoc, qué se evalúa (2023)   </vt:lpstr>
      <vt:lpstr> Becas findoc, qué se evalúa (2023)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Comisión Asesora de Becas en Historia y Geografía</dc:title>
  <dc:creator>Marcela Ferrari</dc:creator>
  <cp:lastModifiedBy>USUARIO</cp:lastModifiedBy>
  <cp:revision>51</cp:revision>
  <dcterms:created xsi:type="dcterms:W3CDTF">2020-09-14T12:43:56Z</dcterms:created>
  <dcterms:modified xsi:type="dcterms:W3CDTF">2023-07-14T11:15:50Z</dcterms:modified>
</cp:coreProperties>
</file>